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3"/>
  </p:notesMasterIdLst>
  <p:handoutMasterIdLst>
    <p:handoutMasterId r:id="rId14"/>
  </p:handoutMasterIdLst>
  <p:sldIdLst>
    <p:sldId id="5174" r:id="rId5"/>
    <p:sldId id="5026" r:id="rId6"/>
    <p:sldId id="5220" r:id="rId7"/>
    <p:sldId id="5172" r:id="rId8"/>
    <p:sldId id="5203" r:id="rId9"/>
    <p:sldId id="5032" r:id="rId10"/>
    <p:sldId id="5034" r:id="rId11"/>
    <p:sldId id="5030" r:id="rId12"/>
  </p:sldIdLst>
  <p:sldSz cx="9144000" cy="5143500" type="screen16x9"/>
  <p:notesSz cx="7315200" cy="9601200"/>
  <p:custDataLst>
    <p:tags r:id="rId15"/>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ocial Security" id="{2185BB18-60D1-A54E-9F02-3D79C4300130}">
          <p14:sldIdLst>
            <p14:sldId id="5174"/>
            <p14:sldId id="5026"/>
            <p14:sldId id="5220"/>
            <p14:sldId id="5172"/>
            <p14:sldId id="5203"/>
            <p14:sldId id="5032"/>
            <p14:sldId id="5034"/>
          </p14:sldIdLst>
        </p14:section>
        <p14:section name="Disclosures" id="{2025F0C3-A402-304F-AF32-F7BC01DE9E04}">
          <p14:sldIdLst>
            <p14:sldId id="5030"/>
          </p14:sldIdLst>
        </p14:section>
      </p14:sectionLst>
    </p:ext>
    <p:ext uri="{EFAFB233-063F-42B5-8137-9DF3F51BA10A}">
      <p15:sldGuideLst xmlns:p15="http://schemas.microsoft.com/office/powerpoint/2012/main">
        <p15:guide id="1" pos="216" userDrawn="1">
          <p15:clr>
            <a:srgbClr val="A4A3A4"/>
          </p15:clr>
        </p15:guide>
        <p15:guide id="4" orient="horz" pos="3012" userDrawn="1">
          <p15:clr>
            <a:srgbClr val="A4A3A4"/>
          </p15:clr>
        </p15:guide>
        <p15:guide id="5" orient="horz" pos="28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46429-13DC-D3EC-D8F5-9BC369C4CE74}" name="Tatum Winter" initials="TW" userId="S::tatumwinter@annexus.com::958a3fe0-799e-4972-a40d-c8e9bf4d4406" providerId="AD"/>
  <p188:author id="{53887B5F-38D2-284E-756D-5CEA80A69E02}" name="Brian Welsh" initials="BW" userId="S::BrianWelsh@annexus.com::d857c3c2-3934-42d7-9207-52817604373c" providerId="AD"/>
  <p188:author id="{CA9AB9B3-ACFF-7F71-41E9-988E1809CC38}" name="Kara VanValin" initials="KV" userId="S::karavanvalin@annexus.com::a545939f-9168-4d01-85b8-42444d6c3c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Moran" initials="KM" lastIdx="7" clrIdx="0"/>
  <p:cmAuthor id="2" name="Megan Zamat" initials="MZ" lastIdx="76" clrIdx="1"/>
  <p:cmAuthor id="3" name="Microsoft Office User" initials="MOU" lastIdx="2" clrIdx="2"/>
  <p:cmAuthor id="4" name="Brian Welsh" initials="BW" lastIdx="56" clrIdx="3"/>
  <p:cmAuthor id="5" name="Ben Kamper" initials="BAK" lastIdx="3" clrIdx="4"/>
  <p:cmAuthor id="6" name="Thom Burns" initials="TB" lastIdx="6" clrIdx="5"/>
  <p:cmAuthor id="7" name="Thom Burns" initials="TB [2]" lastIdx="61" clrIdx="6"/>
  <p:cmAuthor id="8" name="Fiona De La Fuente" initials="FDLF" lastIdx="32" clrIdx="7"/>
  <p:cmAuthor id="9" name="Bhaskar Sharma" initials="BS" lastIdx="11" clrIdx="8"/>
  <p:cmAuthor id="10" name="RBC" initials="RBC" lastIdx="17" clrIdx="9"/>
  <p:cmAuthor id="11" name="Michele Reiling-Rudisill" initials="MR" lastIdx="21" clrIdx="10"/>
  <p:cmAuthor id="12" name="Tia Fossen" initials="TF" lastIdx="5" clrIdx="11"/>
  <p:cmAuthor id="13" name="Patrick Ketchoyian" initials="PK" lastIdx="30" clrIdx="12"/>
  <p:cmAuthor id="14" name="Fiona de la Fuente" initials="FdlF" lastIdx="29" clrIdx="13"/>
  <p:cmAuthor id="15" name="Katie Riley" initials="KR" lastIdx="2" clrIdx="14"/>
  <p:cmAuthor id="16" name="Brad" initials="B" lastIdx="10" clrIdx="15"/>
  <p:cmAuthor id="17" name="Justin Long" initials="JL" lastIdx="235" clrIdx="16"/>
  <p:cmAuthor id="18" name="Ashley Dotson" initials="AD" lastIdx="149" clrIdx="17"/>
  <p:cmAuthor id="19" name="Tatum Winter" initials="TW" lastIdx="250" clrIdx="18"/>
  <p:cmAuthor id="20" name="Conference" initials="C" lastIdx="1" clrIdx="19"/>
  <p:cmAuthor id="21" name="Alicia Mount" initials="AM" lastIdx="3" clrIdx="20"/>
  <p:cmAuthor id="22" name="tatum.winter@gmail.com" initials="t" lastIdx="1" clrIdx="21"/>
  <p:cmAuthor id="23" name="tatum.winter@gmail.com" initials="t [2]" lastIdx="1" clrIdx="22"/>
  <p:cmAuthor id="24" name="tatum.winter@gmail.com" initials="t [3]" lastIdx="1" clrIdx="23"/>
  <p:cmAuthor id="25" name="tatum.winter@gmail.com" initials="t [4]" lastIdx="1" clrIdx="24"/>
  <p:cmAuthor id="26" name="tatum.winter@gmail.com" initials="t [5]" lastIdx="1" clrIdx="25"/>
  <p:cmAuthor id="27" name="Elaine Zahn" initials="EZ" lastIdx="7" clrIdx="26">
    <p:extLst>
      <p:ext uri="{19B8F6BF-5375-455C-9EA6-DF929625EA0E}">
        <p15:presenceInfo xmlns:p15="http://schemas.microsoft.com/office/powerpoint/2012/main" userId="S::elainezahn@annexus.com::24e2ee09-2a2f-4100-8170-42fef6e57c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0F0"/>
    <a:srgbClr val="DDDDE3"/>
    <a:srgbClr val="D9117E"/>
    <a:srgbClr val="00A3DB"/>
    <a:srgbClr val="00604B"/>
    <a:srgbClr val="0C5C48"/>
    <a:srgbClr val="19A683"/>
    <a:srgbClr val="158668"/>
    <a:srgbClr val="00896B"/>
    <a:srgbClr val="008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3" autoAdjust="0"/>
    <p:restoredTop sz="80284" autoAdjust="0"/>
  </p:normalViewPr>
  <p:slideViewPr>
    <p:cSldViewPr snapToGrid="0" snapToObjects="1" showGuides="1">
      <p:cViewPr varScale="1">
        <p:scale>
          <a:sx n="129" d="100"/>
          <a:sy n="129" d="100"/>
        </p:scale>
        <p:origin x="968" y="192"/>
      </p:cViewPr>
      <p:guideLst>
        <p:guide pos="216"/>
        <p:guide orient="horz" pos="3012"/>
        <p:guide orient="horz" pos="2844"/>
      </p:guideLst>
    </p:cSldViewPr>
  </p:slideViewPr>
  <p:outlineViewPr>
    <p:cViewPr>
      <p:scale>
        <a:sx n="33" d="100"/>
        <a:sy n="33" d="100"/>
      </p:scale>
      <p:origin x="0" y="-4392"/>
    </p:cViewPr>
  </p:outlineViewPr>
  <p:notesTextViewPr>
    <p:cViewPr>
      <p:scale>
        <a:sx n="80" d="100"/>
        <a:sy n="80" d="100"/>
      </p:scale>
      <p:origin x="0" y="0"/>
    </p:cViewPr>
  </p:notesTextViewPr>
  <p:sorterViewPr>
    <p:cViewPr>
      <p:scale>
        <a:sx n="100" d="100"/>
        <a:sy n="100" d="100"/>
      </p:scale>
      <p:origin x="0" y="0"/>
    </p:cViewPr>
  </p:sorterViewPr>
  <p:notesViewPr>
    <p:cSldViewPr snapToGrid="0" snapToObjects="1">
      <p:cViewPr varScale="1">
        <p:scale>
          <a:sx n="48" d="100"/>
          <a:sy n="48" d="100"/>
        </p:scale>
        <p:origin x="29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7566" tIns="48783" rIns="97566" bIns="48783" rtlCol="0"/>
          <a:lstStyle>
            <a:lvl1pPr algn="l">
              <a:defRPr sz="1300"/>
            </a:lvl1pPr>
          </a:lstStyle>
          <a:p>
            <a:endParaRPr lang="en-US" dirty="0">
              <a:latin typeface="Century Gothic" charset="0"/>
              <a:ea typeface="Century Gothic" charset="0"/>
              <a:cs typeface="Century Gothic" charset="0"/>
            </a:endParaRPr>
          </a:p>
        </p:txBody>
      </p:sp>
      <p:sp>
        <p:nvSpPr>
          <p:cNvPr id="3" name="Date Placeholder 2"/>
          <p:cNvSpPr>
            <a:spLocks noGrp="1"/>
          </p:cNvSpPr>
          <p:nvPr>
            <p:ph type="dt" sz="quarter" idx="1"/>
          </p:nvPr>
        </p:nvSpPr>
        <p:spPr>
          <a:xfrm>
            <a:off x="4143587" y="1"/>
            <a:ext cx="3169920" cy="481727"/>
          </a:xfrm>
          <a:prstGeom prst="rect">
            <a:avLst/>
          </a:prstGeom>
        </p:spPr>
        <p:txBody>
          <a:bodyPr vert="horz" lIns="97566" tIns="48783" rIns="97566" bIns="48783" rtlCol="0"/>
          <a:lstStyle>
            <a:lvl1pPr algn="r">
              <a:defRPr sz="1300"/>
            </a:lvl1pPr>
          </a:lstStyle>
          <a:p>
            <a:fld id="{C183BFA4-751B-4126-8117-E698BC335628}" type="datetimeFigureOut">
              <a:rPr lang="en-US" smtClean="0">
                <a:latin typeface="Century Gothic" charset="0"/>
                <a:ea typeface="Century Gothic" charset="0"/>
                <a:cs typeface="Century Gothic" charset="0"/>
              </a:rPr>
              <a:t>5/4/2023</a:t>
            </a:fld>
            <a:endParaRPr lang="en-US" dirty="0">
              <a:latin typeface="Century Gothic" charset="0"/>
              <a:ea typeface="Century Gothic" charset="0"/>
              <a:cs typeface="Century Gothic" charset="0"/>
            </a:endParaRPr>
          </a:p>
        </p:txBody>
      </p:sp>
      <p:sp>
        <p:nvSpPr>
          <p:cNvPr id="4" name="Footer Placeholder 3"/>
          <p:cNvSpPr>
            <a:spLocks noGrp="1"/>
          </p:cNvSpPr>
          <p:nvPr>
            <p:ph type="ftr" sz="quarter" idx="2"/>
          </p:nvPr>
        </p:nvSpPr>
        <p:spPr>
          <a:xfrm>
            <a:off x="0" y="9119476"/>
            <a:ext cx="3169920" cy="481726"/>
          </a:xfrm>
          <a:prstGeom prst="rect">
            <a:avLst/>
          </a:prstGeom>
        </p:spPr>
        <p:txBody>
          <a:bodyPr vert="horz" lIns="97566" tIns="48783" rIns="97566" bIns="48783" rtlCol="0" anchor="b"/>
          <a:lstStyle>
            <a:lvl1pPr algn="l">
              <a:defRPr sz="1300"/>
            </a:lvl1pPr>
          </a:lstStyle>
          <a:p>
            <a:endParaRPr lang="en-US" dirty="0">
              <a:latin typeface="Century Gothic" charset="0"/>
              <a:ea typeface="Century Gothic" charset="0"/>
              <a:cs typeface="Century Gothic" charset="0"/>
            </a:endParaRPr>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7566" tIns="48783" rIns="97566" bIns="48783" rtlCol="0" anchor="b"/>
          <a:lstStyle>
            <a:lvl1pPr algn="r">
              <a:defRPr sz="1300"/>
            </a:lvl1pPr>
          </a:lstStyle>
          <a:p>
            <a:fld id="{14BDADF1-4676-4A67-A4BC-E33657AC9CC9}" type="slidenum">
              <a:rPr lang="en-US" smtClean="0">
                <a:latin typeface="Century Gothic" charset="0"/>
                <a:ea typeface="Century Gothic" charset="0"/>
                <a:cs typeface="Century Gothic" charset="0"/>
              </a:rPr>
              <a:t>‹#›</a:t>
            </a:fld>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70641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7566" tIns="48783" rIns="97566" bIns="48783" rtlCol="0"/>
          <a:lstStyle>
            <a:lvl1pPr algn="l">
              <a:defRPr sz="1300" b="0" i="0">
                <a:latin typeface="Century Gothic" charset="0"/>
                <a:ea typeface="Century Gothic" charset="0"/>
                <a:cs typeface="Century Gothic" charset="0"/>
              </a:defRPr>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7566" tIns="48783" rIns="97566" bIns="48783" rtlCol="0"/>
          <a:lstStyle>
            <a:lvl1pPr algn="r">
              <a:defRPr sz="1300" b="0" i="0">
                <a:latin typeface="Century Gothic" charset="0"/>
                <a:ea typeface="Century Gothic" charset="0"/>
                <a:cs typeface="Century Gothic" charset="0"/>
              </a:defRPr>
            </a:lvl1pPr>
          </a:lstStyle>
          <a:p>
            <a:fld id="{D7713939-595B-AA4B-85A3-797A6F7BB20D}" type="datetimeFigureOut">
              <a:rPr lang="en-US" smtClean="0"/>
              <a:pPr/>
              <a:t>5/4/2023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7566" tIns="48783" rIns="97566" bIns="48783" rtlCol="0" anchor="ctr"/>
          <a:lstStyle/>
          <a:p>
            <a:endParaRPr lang="en-US" dirty="0"/>
          </a:p>
        </p:txBody>
      </p:sp>
      <p:sp>
        <p:nvSpPr>
          <p:cNvPr id="5" name="Notes Placeholder 4"/>
          <p:cNvSpPr>
            <a:spLocks noGrp="1"/>
          </p:cNvSpPr>
          <p:nvPr>
            <p:ph type="body" sz="quarter" idx="3"/>
          </p:nvPr>
        </p:nvSpPr>
        <p:spPr>
          <a:xfrm>
            <a:off x="731520" y="4620579"/>
            <a:ext cx="5852160" cy="3780474"/>
          </a:xfrm>
          <a:prstGeom prst="rect">
            <a:avLst/>
          </a:prstGeom>
        </p:spPr>
        <p:txBody>
          <a:bodyPr vert="horz" lIns="97566" tIns="48783" rIns="97566" bIns="4878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7566" tIns="48783" rIns="97566" bIns="48783" rtlCol="0" anchor="b"/>
          <a:lstStyle>
            <a:lvl1pPr algn="l">
              <a:defRPr sz="1300" b="0" i="0">
                <a:latin typeface="Century Gothic" charset="0"/>
                <a:ea typeface="Century Gothic" charset="0"/>
                <a:cs typeface="Century Gothic" charset="0"/>
              </a:defRPr>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7566" tIns="48783" rIns="97566" bIns="48783" rtlCol="0" anchor="b"/>
          <a:lstStyle>
            <a:lvl1pPr algn="r">
              <a:defRPr sz="1300" b="0" i="0">
                <a:latin typeface="Century Gothic" charset="0"/>
                <a:ea typeface="Century Gothic" charset="0"/>
                <a:cs typeface="Century Gothic" charset="0"/>
              </a:defRPr>
            </a:lvl1pPr>
          </a:lstStyle>
          <a:p>
            <a:fld id="{18B5941A-1CA5-054F-9E7F-7985E886C7A3}" type="slidenum">
              <a:rPr lang="en-US" smtClean="0"/>
              <a:pPr/>
              <a:t>‹#›</a:t>
            </a:fld>
            <a:endParaRPr lang="en-US" dirty="0"/>
          </a:p>
        </p:txBody>
      </p:sp>
    </p:spTree>
    <p:extLst>
      <p:ext uri="{BB962C8B-B14F-4D97-AF65-F5344CB8AC3E}">
        <p14:creationId xmlns:p14="http://schemas.microsoft.com/office/powerpoint/2010/main" val="330204728"/>
      </p:ext>
    </p:extLst>
  </p:cSld>
  <p:clrMap bg1="lt1" tx1="dk1" bg2="lt2" tx2="dk2" accent1="accent1" accent2="accent2" accent3="accent3" accent4="accent4" accent5="accent5" accent6="accent6" hlink="hlink" folHlink="folHlink"/>
  <p:notesStyle>
    <a:lvl1pPr marL="0" algn="l" defTabSz="685783" rtl="0" eaLnBrk="1" latinLnBrk="0" hangingPunct="1">
      <a:defRPr sz="1200" b="0" i="0" kern="1200">
        <a:solidFill>
          <a:schemeClr val="tx1"/>
        </a:solidFill>
        <a:latin typeface="Century Gothic" charset="0"/>
        <a:ea typeface="Century Gothic" charset="0"/>
        <a:cs typeface="Century Gothic" charset="0"/>
      </a:defRPr>
    </a:lvl1pPr>
    <a:lvl2pPr marL="342892" algn="l" defTabSz="685783" rtl="0" eaLnBrk="1" latinLnBrk="0" hangingPunct="1">
      <a:defRPr sz="1200" b="0" i="0" kern="1200">
        <a:solidFill>
          <a:schemeClr val="tx1"/>
        </a:solidFill>
        <a:latin typeface="Century Gothic" charset="0"/>
        <a:ea typeface="Century Gothic" charset="0"/>
        <a:cs typeface="Century Gothic" charset="0"/>
      </a:defRPr>
    </a:lvl2pPr>
    <a:lvl3pPr marL="685783" algn="l" defTabSz="685783" rtl="0" eaLnBrk="1" latinLnBrk="0" hangingPunct="1">
      <a:defRPr sz="1200" b="0" i="0" kern="1200">
        <a:solidFill>
          <a:schemeClr val="tx1"/>
        </a:solidFill>
        <a:latin typeface="Century Gothic" charset="0"/>
        <a:ea typeface="Century Gothic" charset="0"/>
        <a:cs typeface="Century Gothic" charset="0"/>
      </a:defRPr>
    </a:lvl3pPr>
    <a:lvl4pPr marL="1028675" algn="l" defTabSz="685783" rtl="0" eaLnBrk="1" latinLnBrk="0" hangingPunct="1">
      <a:defRPr sz="1200" b="0" i="0" kern="1200">
        <a:solidFill>
          <a:schemeClr val="tx1"/>
        </a:solidFill>
        <a:latin typeface="Century Gothic" charset="0"/>
        <a:ea typeface="Century Gothic" charset="0"/>
        <a:cs typeface="Century Gothic" charset="0"/>
      </a:defRPr>
    </a:lvl4pPr>
    <a:lvl5pPr marL="1371566" algn="l" defTabSz="685783" rtl="0" eaLnBrk="1" latinLnBrk="0" hangingPunct="1">
      <a:defRPr sz="1200" b="0" i="0" kern="1200">
        <a:solidFill>
          <a:schemeClr val="tx1"/>
        </a:solidFill>
        <a:latin typeface="Century Gothic" charset="0"/>
        <a:ea typeface="Century Gothic" charset="0"/>
        <a:cs typeface="Century Gothic" charset="0"/>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charset="0"/>
                <a:ea typeface="Century Gothic" charset="0"/>
                <a:cs typeface="Century Gothic" charset="0"/>
              </a:rPr>
              <a:t>Thank you for joining me today. In today’s presentation, we will discuss the funding challenges facing Social Security, where you can find more information about the future of your Social Security benefits, and a new product that can help offset a potential reduction in benefits if that were to occur in the future.</a:t>
            </a:r>
          </a:p>
          <a:p>
            <a:endParaRPr lang="en-US" dirty="0"/>
          </a:p>
        </p:txBody>
      </p:sp>
      <p:sp>
        <p:nvSpPr>
          <p:cNvPr id="4" name="Slide Number Placeholder 3"/>
          <p:cNvSpPr>
            <a:spLocks noGrp="1"/>
          </p:cNvSpPr>
          <p:nvPr>
            <p:ph type="sldNum" sz="quarter" idx="5"/>
          </p:nvPr>
        </p:nvSpPr>
        <p:spPr/>
        <p:txBody>
          <a:bodyPr/>
          <a:lstStyle/>
          <a:p>
            <a:fld id="{18B5941A-1CA5-054F-9E7F-7985E886C7A3}" type="slidenum">
              <a:rPr lang="en-US" smtClean="0"/>
              <a:pPr/>
              <a:t>1</a:t>
            </a:fld>
            <a:endParaRPr lang="en-US" dirty="0"/>
          </a:p>
        </p:txBody>
      </p:sp>
    </p:spTree>
    <p:extLst>
      <p:ext uri="{BB962C8B-B14F-4D97-AF65-F5344CB8AC3E}">
        <p14:creationId xmlns:p14="http://schemas.microsoft.com/office/powerpoint/2010/main" val="251828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dirty="0"/>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North American Secure Horizon</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SM</a:t>
            </a:r>
            <a:r>
              <a:rPr lang="en-US" sz="1800" dirty="0">
                <a:effectLst/>
                <a:latin typeface="Calibri" panose="020F0502020204030204" pitchFamily="34" charset="0"/>
                <a:ea typeface="Calibri" panose="020F0502020204030204" pitchFamily="34" charset="0"/>
                <a:cs typeface="Times New Roman" panose="02020603050405020304" pitchFamily="18" charset="0"/>
              </a:rPr>
              <a:t> Plus fixed index </a:t>
            </a:r>
            <a:r>
              <a:rPr lang="en-US" sz="1800">
                <a:effectLst/>
                <a:latin typeface="Calibri" panose="020F0502020204030204" pitchFamily="34" charset="0"/>
                <a:ea typeface="Calibri" panose="020F0502020204030204" pitchFamily="34" charset="0"/>
                <a:cs typeface="Times New Roman" panose="02020603050405020304" pitchFamily="18" charset="0"/>
              </a:rPr>
              <a:t>annuity is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first fixed index annuity that offers a PlanGap</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Benefit to help offset potential Social Security reductions. </a:t>
            </a:r>
            <a:endParaRPr lang="en-US" dirty="0"/>
          </a:p>
        </p:txBody>
      </p:sp>
      <p:sp>
        <p:nvSpPr>
          <p:cNvPr id="4" name="Slide Number Placeholder 3"/>
          <p:cNvSpPr>
            <a:spLocks noGrp="1"/>
          </p:cNvSpPr>
          <p:nvPr>
            <p:ph type="sldNum" sz="quarter" idx="5"/>
          </p:nvPr>
        </p:nvSpPr>
        <p:spPr/>
        <p:txBody>
          <a:bodyPr/>
          <a:lstStyle/>
          <a:p>
            <a:fld id="{18B5941A-1CA5-054F-9E7F-7985E886C7A3}" type="slidenum">
              <a:rPr lang="en-US" smtClean="0"/>
              <a:pPr/>
              <a:t>2</a:t>
            </a:fld>
            <a:endParaRPr lang="en-US" dirty="0"/>
          </a:p>
        </p:txBody>
      </p:sp>
    </p:spTree>
    <p:extLst>
      <p:ext uri="{BB962C8B-B14F-4D97-AF65-F5344CB8AC3E}">
        <p14:creationId xmlns:p14="http://schemas.microsoft.com/office/powerpoint/2010/main" val="387752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Social Security Retirement Trust Fund, formally known as the Old-Age and Survivors Insurance (OASI) Trust Fund, is projected to become depleted starting in 2034 with a potential benefit reduction of 23%.</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3F7095-36DE-7048-B192-40F1981264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68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concerned about your benefits being reduced, you are not alone. A Social Security Confidence Survey was conducted in 2021 to determine how consumers felt about their Social Security benefits. </a:t>
            </a:r>
            <a:r>
              <a:rPr lang="en-US" sz="1200" b="0" i="0" kern="1200" dirty="0">
                <a:solidFill>
                  <a:schemeClr val="tx1"/>
                </a:solidFill>
                <a:effectLst/>
                <a:latin typeface="Century Gothic" charset="0"/>
                <a:ea typeface="Century Gothic" charset="0"/>
                <a:cs typeface="Century Gothic" charset="0"/>
              </a:rPr>
              <a:t>The results indicated that 71% of respondents had “a lot” or “a great deal” of concern that they would not receive their full Social Security benefits during their retirement years. </a:t>
            </a:r>
            <a:endParaRPr lang="en-US" dirty="0"/>
          </a:p>
        </p:txBody>
      </p:sp>
      <p:sp>
        <p:nvSpPr>
          <p:cNvPr id="4" name="Slide Number Placeholder 3"/>
          <p:cNvSpPr>
            <a:spLocks noGrp="1"/>
          </p:cNvSpPr>
          <p:nvPr>
            <p:ph type="sldNum" sz="quarter" idx="5"/>
          </p:nvPr>
        </p:nvSpPr>
        <p:spPr/>
        <p:txBody>
          <a:bodyPr/>
          <a:lstStyle/>
          <a:p>
            <a:fld id="{18B5941A-1CA5-054F-9E7F-7985E886C7A3}" type="slidenum">
              <a:rPr lang="en-US" smtClean="0"/>
              <a:pPr/>
              <a:t>4</a:t>
            </a:fld>
            <a:endParaRPr lang="en-US" dirty="0"/>
          </a:p>
        </p:txBody>
      </p:sp>
    </p:spTree>
    <p:extLst>
      <p:ext uri="{BB962C8B-B14F-4D97-AF65-F5344CB8AC3E}">
        <p14:creationId xmlns:p14="http://schemas.microsoft.com/office/powerpoint/2010/main" val="13059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could a potential reduction mean to you? Here are a few examples of household Social Security benefits at $2,500, $3,500 and $4,500 a month. A full reduction could be only a few hundred to a thousand dollars a month. That may not seem like a lot, until they add up what that could mean over their lifetime. This example shows what a 23% lifetime reduction might look like. It is important to note that a reduction in benefits is only one possible outcome.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B5941A-1CA5-054F-9E7F-7985E886C7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1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PlanGap</a:t>
            </a:r>
            <a:r>
              <a:rPr lang="en-US" baseline="30000" dirty="0"/>
              <a:t>®</a:t>
            </a:r>
            <a:r>
              <a:rPr lang="en-US" dirty="0"/>
              <a:t> Benefit, part of a 4-in-1 Retirement Benefits rider, offers the industry’s first triggered benefit if your Social Security benefits are reduced by more than 3% due a government mandated change. The PlanGap</a:t>
            </a:r>
            <a:r>
              <a:rPr lang="en-US" baseline="30000" dirty="0"/>
              <a:t>®</a:t>
            </a:r>
            <a:r>
              <a:rPr lang="en-US" dirty="0"/>
              <a:t> Benefit allows you to take your Benefit Base – the amount used to calculate the benefits available under the Retirement Benefits rider – over 12 years. There are three other benefits in addition to the PlanGap</a:t>
            </a:r>
            <a:r>
              <a:rPr lang="en-US" baseline="30000" dirty="0"/>
              <a:t>®</a:t>
            </a:r>
            <a:r>
              <a:rPr lang="en-US" dirty="0"/>
              <a:t> Benefit that are part of the Retirement Benefits rider, which are automatically included and available for an annual rider charge. I can provide you with additional materials on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North American Secure Horizon</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SM</a:t>
            </a:r>
            <a:r>
              <a:rPr lang="en-US" sz="1200" dirty="0">
                <a:effectLst/>
                <a:latin typeface="Calibri" panose="020F0502020204030204" pitchFamily="34" charset="0"/>
                <a:ea typeface="Calibri" panose="020F0502020204030204" pitchFamily="34" charset="0"/>
                <a:cs typeface="Times New Roman" panose="02020603050405020304" pitchFamily="18" charset="0"/>
              </a:rPr>
              <a:t> Plus fixed index annuity, the </a:t>
            </a:r>
            <a:r>
              <a:rPr lang="en-US" dirty="0"/>
              <a:t>4-in-1 Retirement Benefits rider and the PlanGap</a:t>
            </a:r>
            <a:r>
              <a:rPr lang="en-US" baseline="30000" dirty="0"/>
              <a:t>®</a:t>
            </a:r>
            <a:r>
              <a:rPr lang="en-US" dirty="0"/>
              <a:t> Benefit when we meet.</a:t>
            </a:r>
          </a:p>
        </p:txBody>
      </p:sp>
      <p:sp>
        <p:nvSpPr>
          <p:cNvPr id="4" name="Slide Number Placeholder 3"/>
          <p:cNvSpPr>
            <a:spLocks noGrp="1"/>
          </p:cNvSpPr>
          <p:nvPr>
            <p:ph type="sldNum" sz="quarter" idx="5"/>
          </p:nvPr>
        </p:nvSpPr>
        <p:spPr/>
        <p:txBody>
          <a:bodyPr/>
          <a:lstStyle/>
          <a:p>
            <a:fld id="{18B5941A-1CA5-054F-9E7F-7985E886C7A3}" type="slidenum">
              <a:rPr lang="en-US" smtClean="0"/>
              <a:pPr/>
              <a:t>6</a:t>
            </a:fld>
            <a:endParaRPr lang="en-US" dirty="0"/>
          </a:p>
        </p:txBody>
      </p:sp>
    </p:spTree>
    <p:extLst>
      <p:ext uri="{BB962C8B-B14F-4D97-AF65-F5344CB8AC3E}">
        <p14:creationId xmlns:p14="http://schemas.microsoft.com/office/powerpoint/2010/main" val="362456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next steps? Let’s review your estimated Social Security benefits from your statement and then I can help you calculate your total lifetime Social Security benefits. We can then explore what a reduction could mean to you and if Secure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Horizon</a:t>
            </a:r>
            <a:r>
              <a:rPr lang="en-US" sz="1200" baseline="30000" dirty="0" err="1">
                <a:effectLst/>
                <a:latin typeface="Calibri" panose="020F0502020204030204" pitchFamily="34" charset="0"/>
                <a:ea typeface="Calibri" panose="020F0502020204030204" pitchFamily="34" charset="0"/>
                <a:cs typeface="Times New Roman" panose="02020603050405020304" pitchFamily="18" charset="0"/>
              </a:rPr>
              <a:t>SM</a:t>
            </a:r>
            <a:r>
              <a:rPr lang="en-US" dirty="0"/>
              <a:t> Plus and the PlanGap</a:t>
            </a:r>
            <a:r>
              <a:rPr lang="en-US" baseline="30000" dirty="0"/>
              <a:t>®</a:t>
            </a:r>
            <a:r>
              <a:rPr lang="en-US" dirty="0"/>
              <a:t> Benefit could be a benefit in </a:t>
            </a:r>
            <a:r>
              <a:rPr lang="en-US"/>
              <a:t>your situation. </a:t>
            </a:r>
            <a:r>
              <a:rPr lang="en-US" dirty="0"/>
              <a:t>There are many features and limitations with fixed indexed annuities and the Retirement Benefits rider. We can review these when we meet.</a:t>
            </a:r>
          </a:p>
        </p:txBody>
      </p:sp>
      <p:sp>
        <p:nvSpPr>
          <p:cNvPr id="4" name="Slide Number Placeholder 3"/>
          <p:cNvSpPr>
            <a:spLocks noGrp="1"/>
          </p:cNvSpPr>
          <p:nvPr>
            <p:ph type="sldNum" sz="quarter" idx="5"/>
          </p:nvPr>
        </p:nvSpPr>
        <p:spPr/>
        <p:txBody>
          <a:bodyPr/>
          <a:lstStyle/>
          <a:p>
            <a:fld id="{18B5941A-1CA5-054F-9E7F-7985E886C7A3}" type="slidenum">
              <a:rPr lang="en-US" smtClean="0"/>
              <a:pPr/>
              <a:t>7</a:t>
            </a:fld>
            <a:endParaRPr lang="en-US" dirty="0"/>
          </a:p>
        </p:txBody>
      </p:sp>
    </p:spTree>
    <p:extLst>
      <p:ext uri="{BB962C8B-B14F-4D97-AF65-F5344CB8AC3E}">
        <p14:creationId xmlns:p14="http://schemas.microsoft.com/office/powerpoint/2010/main" val="16103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share disclosures]</a:t>
            </a:r>
          </a:p>
        </p:txBody>
      </p:sp>
      <p:sp>
        <p:nvSpPr>
          <p:cNvPr id="4" name="Slide Number Placeholder 3"/>
          <p:cNvSpPr>
            <a:spLocks noGrp="1"/>
          </p:cNvSpPr>
          <p:nvPr>
            <p:ph type="sldNum" sz="quarter" idx="5"/>
          </p:nvPr>
        </p:nvSpPr>
        <p:spPr/>
        <p:txBody>
          <a:bodyPr/>
          <a:lstStyle/>
          <a:p>
            <a:fld id="{18B5941A-1CA5-054F-9E7F-7985E886C7A3}" type="slidenum">
              <a:rPr lang="en-US" smtClean="0"/>
              <a:pPr/>
              <a:t>8</a:t>
            </a:fld>
            <a:endParaRPr lang="en-US" dirty="0"/>
          </a:p>
        </p:txBody>
      </p:sp>
    </p:spTree>
    <p:extLst>
      <p:ext uri="{BB962C8B-B14F-4D97-AF65-F5344CB8AC3E}">
        <p14:creationId xmlns:p14="http://schemas.microsoft.com/office/powerpoint/2010/main" val="12494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4066" y="1753021"/>
            <a:ext cx="8315868" cy="1180741"/>
          </a:xfrm>
        </p:spPr>
        <p:txBody>
          <a:bodyPr anchor="b"/>
          <a:lstStyle>
            <a:lvl1pPr algn="l">
              <a:defRPr sz="4500" b="1">
                <a:solidFill>
                  <a:schemeClr val="accent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414066" y="3053952"/>
            <a:ext cx="8315868" cy="502046"/>
          </a:xfrm>
        </p:spPr>
        <p:txBody>
          <a:bodyPr/>
          <a:lstStyle>
            <a:lvl1pPr marL="0" indent="0" algn="l">
              <a:buNone/>
              <a:defRPr sz="18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58EE610-A12B-9540-9C7B-5A262AE967FE}"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A7E26-C76D-9D47-B773-BF8EF7F8FE14}" type="slidenum">
              <a:rPr lang="en-US" smtClean="0"/>
              <a:t>‹#›</a:t>
            </a:fld>
            <a:endParaRPr lang="en-US"/>
          </a:p>
        </p:txBody>
      </p:sp>
      <p:pic>
        <p:nvPicPr>
          <p:cNvPr id="7" name="Picture 6">
            <a:extLst>
              <a:ext uri="{FF2B5EF4-FFF2-40B4-BE49-F238E27FC236}">
                <a16:creationId xmlns:a16="http://schemas.microsoft.com/office/drawing/2014/main" id="{4FB3A40E-3F0E-E04F-BC39-5E64F9EC09B4}"/>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b="63680"/>
          <a:stretch/>
        </p:blipFill>
        <p:spPr>
          <a:xfrm>
            <a:off x="0" y="3555999"/>
            <a:ext cx="9175750" cy="1587502"/>
          </a:xfrm>
          <a:prstGeom prst="rect">
            <a:avLst/>
          </a:prstGeom>
        </p:spPr>
      </p:pic>
      <p:sp>
        <p:nvSpPr>
          <p:cNvPr id="8" name="Rectangle 7">
            <a:extLst>
              <a:ext uri="{FF2B5EF4-FFF2-40B4-BE49-F238E27FC236}">
                <a16:creationId xmlns:a16="http://schemas.microsoft.com/office/drawing/2014/main" id="{4616BDFC-BD7B-AF46-9557-F68425C8DD36}"/>
              </a:ext>
            </a:extLst>
          </p:cNvPr>
          <p:cNvSpPr/>
          <p:nvPr userDrawn="1"/>
        </p:nvSpPr>
        <p:spPr>
          <a:xfrm>
            <a:off x="0" y="3555999"/>
            <a:ext cx="9175750" cy="1587501"/>
          </a:xfrm>
          <a:prstGeom prst="rect">
            <a:avLst/>
          </a:prstGeom>
          <a:solidFill>
            <a:schemeClr val="accent1">
              <a:alpha val="51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277692AA-DA75-9F4D-B099-36DF648BBEC8}"/>
              </a:ext>
            </a:extLst>
          </p:cNvPr>
          <p:cNvSpPr/>
          <p:nvPr userDrawn="1"/>
        </p:nvSpPr>
        <p:spPr>
          <a:xfrm>
            <a:off x="414066" y="-1"/>
            <a:ext cx="1173193" cy="1069675"/>
          </a:xfrm>
          <a:prstGeom prst="rect">
            <a:avLst/>
          </a:prstGeom>
          <a:gradFill>
            <a:gsLst>
              <a:gs pos="0">
                <a:schemeClr val="accent4">
                  <a:lumMod val="75000"/>
                </a:schemeClr>
              </a:gs>
              <a:gs pos="99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pic>
        <p:nvPicPr>
          <p:cNvPr id="11" name="Graphic 10">
            <a:extLst>
              <a:ext uri="{FF2B5EF4-FFF2-40B4-BE49-F238E27FC236}">
                <a16:creationId xmlns:a16="http://schemas.microsoft.com/office/drawing/2014/main" id="{C2E98641-A322-9341-BCF9-C5D658538A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88434" y="353683"/>
            <a:ext cx="1841500" cy="571500"/>
          </a:xfrm>
          <a:prstGeom prst="rect">
            <a:avLst/>
          </a:prstGeom>
        </p:spPr>
      </p:pic>
      <p:sp>
        <p:nvSpPr>
          <p:cNvPr id="10" name="TextBox 9">
            <a:extLst>
              <a:ext uri="{FF2B5EF4-FFF2-40B4-BE49-F238E27FC236}">
                <a16:creationId xmlns:a16="http://schemas.microsoft.com/office/drawing/2014/main" id="{652D1F1E-53D7-1749-BEE3-63BF0148848D}"/>
              </a:ext>
            </a:extLst>
          </p:cNvPr>
          <p:cNvSpPr txBox="1"/>
          <p:nvPr userDrawn="1"/>
        </p:nvSpPr>
        <p:spPr>
          <a:xfrm>
            <a:off x="542042" y="639433"/>
            <a:ext cx="917239" cy="369332"/>
          </a:xfrm>
          <a:prstGeom prst="rect">
            <a:avLst/>
          </a:prstGeom>
          <a:noFill/>
        </p:spPr>
        <p:txBody>
          <a:bodyPr wrap="none" rtlCol="0">
            <a:spAutoFit/>
          </a:bodyPr>
          <a:lstStyle/>
          <a:p>
            <a:r>
              <a:rPr lang="en-US" sz="1800" dirty="0">
                <a:solidFill>
                  <a:schemeClr val="bg1"/>
                </a:solidFill>
                <a:latin typeface="Calibri" panose="020F0502020204030204" pitchFamily="34" charset="0"/>
                <a:cs typeface="Calibri" panose="020F0502020204030204" pitchFamily="34" charset="0"/>
              </a:rPr>
              <a:t>Annuity</a:t>
            </a:r>
          </a:p>
        </p:txBody>
      </p:sp>
    </p:spTree>
    <p:extLst>
      <p:ext uri="{BB962C8B-B14F-4D97-AF65-F5344CB8AC3E}">
        <p14:creationId xmlns:p14="http://schemas.microsoft.com/office/powerpoint/2010/main" val="17008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4066" y="1753021"/>
            <a:ext cx="8315868" cy="1180741"/>
          </a:xfrm>
        </p:spPr>
        <p:txBody>
          <a:bodyPr anchor="b"/>
          <a:lstStyle>
            <a:lvl1pPr algn="l">
              <a:defRPr sz="4500" b="1">
                <a:solidFill>
                  <a:schemeClr val="accent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414066" y="3053952"/>
            <a:ext cx="8315868" cy="502046"/>
          </a:xfrm>
        </p:spPr>
        <p:txBody>
          <a:bodyPr/>
          <a:lstStyle>
            <a:lvl1pPr marL="0" indent="0" algn="l">
              <a:buNone/>
              <a:defRPr sz="18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58EE610-A12B-9540-9C7B-5A262AE967FE}"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A7E26-C76D-9D47-B773-BF8EF7F8FE14}" type="slidenum">
              <a:rPr lang="en-US" smtClean="0"/>
              <a:t>‹#›</a:t>
            </a:fld>
            <a:endParaRPr lang="en-US"/>
          </a:p>
        </p:txBody>
      </p:sp>
      <p:pic>
        <p:nvPicPr>
          <p:cNvPr id="7" name="Picture 6">
            <a:extLst>
              <a:ext uri="{FF2B5EF4-FFF2-40B4-BE49-F238E27FC236}">
                <a16:creationId xmlns:a16="http://schemas.microsoft.com/office/drawing/2014/main" id="{4FB3A40E-3F0E-E04F-BC39-5E64F9EC09B4}"/>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b="63680"/>
          <a:stretch/>
        </p:blipFill>
        <p:spPr>
          <a:xfrm>
            <a:off x="0" y="3555999"/>
            <a:ext cx="9175750" cy="1587502"/>
          </a:xfrm>
          <a:prstGeom prst="rect">
            <a:avLst/>
          </a:prstGeom>
        </p:spPr>
      </p:pic>
      <p:sp>
        <p:nvSpPr>
          <p:cNvPr id="8" name="Rectangle 7">
            <a:extLst>
              <a:ext uri="{FF2B5EF4-FFF2-40B4-BE49-F238E27FC236}">
                <a16:creationId xmlns:a16="http://schemas.microsoft.com/office/drawing/2014/main" id="{4616BDFC-BD7B-AF46-9557-F68425C8DD36}"/>
              </a:ext>
            </a:extLst>
          </p:cNvPr>
          <p:cNvSpPr/>
          <p:nvPr userDrawn="1"/>
        </p:nvSpPr>
        <p:spPr>
          <a:xfrm>
            <a:off x="0" y="3555999"/>
            <a:ext cx="9175750" cy="1587501"/>
          </a:xfrm>
          <a:prstGeom prst="rect">
            <a:avLst/>
          </a:prstGeom>
          <a:solidFill>
            <a:schemeClr val="accent1">
              <a:alpha val="51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6122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42300" cy="596900"/>
          </a:xfrm>
        </p:spPr>
        <p:txBody>
          <a:bodyPr/>
          <a:lstStyle>
            <a:lvl1pPr>
              <a:defRPr b="1">
                <a:solidFill>
                  <a:schemeClr val="accent3">
                    <a:lumMod val="7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952501"/>
            <a:ext cx="8242300" cy="3680222"/>
          </a:xfrm>
        </p:spPr>
        <p:txBody>
          <a:bodyPr/>
          <a:lstStyle>
            <a:lvl1pPr>
              <a:buClr>
                <a:schemeClr val="accent3"/>
              </a:buClr>
              <a:defRPr>
                <a:latin typeface="Calibri" panose="020F0502020204030204" pitchFamily="34" charset="0"/>
                <a:cs typeface="Calibri" panose="020F0502020204030204" pitchFamily="34" charset="0"/>
              </a:defRPr>
            </a:lvl1pPr>
            <a:lvl2pPr marL="514350" indent="-171450">
              <a:buClr>
                <a:schemeClr val="accent3"/>
              </a:buClr>
              <a:buFont typeface="System Font Regular"/>
              <a:buChar char="-"/>
              <a:defRPr>
                <a:latin typeface="Calibri" panose="020F0502020204030204" pitchFamily="34" charset="0"/>
                <a:cs typeface="Calibri" panose="020F0502020204030204" pitchFamily="34" charset="0"/>
              </a:defRPr>
            </a:lvl2pPr>
            <a:lvl3pPr>
              <a:buClr>
                <a:schemeClr val="accent3"/>
              </a:buClr>
              <a:defRPr>
                <a:latin typeface="Calibri" panose="020F0502020204030204" pitchFamily="34" charset="0"/>
                <a:cs typeface="Calibri" panose="020F0502020204030204" pitchFamily="34" charset="0"/>
              </a:defRPr>
            </a:lvl3pPr>
            <a:lvl4pPr marL="1200150" indent="-171450">
              <a:buClr>
                <a:schemeClr val="accent3"/>
              </a:buClr>
              <a:buFont typeface="System Font Regular"/>
              <a:buChar char="-"/>
              <a:defRPr>
                <a:latin typeface="Calibri" panose="020F0502020204030204" pitchFamily="34" charset="0"/>
                <a:cs typeface="Calibri" panose="020F0502020204030204" pitchFamily="34" charset="0"/>
              </a:defRPr>
            </a:lvl4pPr>
            <a:lvl5pPr>
              <a:buClr>
                <a:schemeClr val="accent3"/>
              </a:buCl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1EC256B7-4064-234B-AA0B-DF23AA7FF670}"/>
              </a:ext>
            </a:extLst>
          </p:cNvPr>
          <p:cNvCxnSpPr/>
          <p:nvPr userDrawn="1"/>
        </p:nvCxnSpPr>
        <p:spPr>
          <a:xfrm>
            <a:off x="-25400" y="711200"/>
            <a:ext cx="9245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33E151-309C-304C-A841-2D6B89D9EEAF}"/>
              </a:ext>
            </a:extLst>
          </p:cNvPr>
          <p:cNvSpPr txBox="1"/>
          <p:nvPr userDrawn="1"/>
        </p:nvSpPr>
        <p:spPr>
          <a:xfrm>
            <a:off x="8519126" y="4805126"/>
            <a:ext cx="335348" cy="246221"/>
          </a:xfrm>
          <a:prstGeom prst="rect">
            <a:avLst/>
          </a:prstGeom>
          <a:noFill/>
        </p:spPr>
        <p:txBody>
          <a:bodyPr wrap="none" rtlCol="0">
            <a:spAutoFit/>
          </a:bodyPr>
          <a:lstStyle/>
          <a:p>
            <a:pPr algn="r"/>
            <a:fld id="{E31F02B0-00C1-654B-835C-E094C5B0A563}" type="slidenum">
              <a:rPr lang="en-US" sz="1000" smtClean="0"/>
              <a:pPr algn="r"/>
              <a:t>‹#›</a:t>
            </a:fld>
            <a:endParaRPr lang="en-US" sz="1000" dirty="0"/>
          </a:p>
        </p:txBody>
      </p:sp>
    </p:spTree>
    <p:extLst>
      <p:ext uri="{BB962C8B-B14F-4D97-AF65-F5344CB8AC3E}">
        <p14:creationId xmlns:p14="http://schemas.microsoft.com/office/powerpoint/2010/main" val="15053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42300" cy="596900"/>
          </a:xfrm>
        </p:spPr>
        <p:txBody>
          <a:bodyPr/>
          <a:lstStyle>
            <a:lvl1pPr>
              <a:defRPr b="1">
                <a:solidFill>
                  <a:schemeClr val="accent3">
                    <a:lumMod val="7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EC256B7-4064-234B-AA0B-DF23AA7FF670}"/>
              </a:ext>
            </a:extLst>
          </p:cNvPr>
          <p:cNvCxnSpPr/>
          <p:nvPr userDrawn="1"/>
        </p:nvCxnSpPr>
        <p:spPr>
          <a:xfrm>
            <a:off x="-25400" y="711200"/>
            <a:ext cx="9245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ABE5B4-8689-1B40-9FAB-65A9C44F3F2D}"/>
              </a:ext>
            </a:extLst>
          </p:cNvPr>
          <p:cNvSpPr txBox="1"/>
          <p:nvPr userDrawn="1"/>
        </p:nvSpPr>
        <p:spPr>
          <a:xfrm>
            <a:off x="8519126" y="4805126"/>
            <a:ext cx="335348" cy="246221"/>
          </a:xfrm>
          <a:prstGeom prst="rect">
            <a:avLst/>
          </a:prstGeom>
          <a:noFill/>
        </p:spPr>
        <p:txBody>
          <a:bodyPr wrap="none" rtlCol="0">
            <a:spAutoFit/>
          </a:bodyPr>
          <a:lstStyle/>
          <a:p>
            <a:pPr algn="r"/>
            <a:fld id="{E31F02B0-00C1-654B-835C-E094C5B0A563}" type="slidenum">
              <a:rPr lang="en-US" sz="1000" smtClean="0"/>
              <a:pPr algn="r"/>
              <a:t>‹#›</a:t>
            </a:fld>
            <a:endParaRPr lang="en-US" sz="1000" dirty="0"/>
          </a:p>
        </p:txBody>
      </p:sp>
    </p:spTree>
    <p:extLst>
      <p:ext uri="{BB962C8B-B14F-4D97-AF65-F5344CB8AC3E}">
        <p14:creationId xmlns:p14="http://schemas.microsoft.com/office/powerpoint/2010/main" val="20881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42300" cy="596900"/>
          </a:xfrm>
        </p:spPr>
        <p:txBody>
          <a:bodyPr/>
          <a:lstStyle>
            <a:lvl1pPr>
              <a:defRPr b="1">
                <a:solidFill>
                  <a:schemeClr val="accent3">
                    <a:lumMod val="7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EC256B7-4064-234B-AA0B-DF23AA7FF670}"/>
              </a:ext>
            </a:extLst>
          </p:cNvPr>
          <p:cNvCxnSpPr/>
          <p:nvPr userDrawn="1"/>
        </p:nvCxnSpPr>
        <p:spPr>
          <a:xfrm>
            <a:off x="-25400" y="711200"/>
            <a:ext cx="9245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ABE5B4-8689-1B40-9FAB-65A9C44F3F2D}"/>
              </a:ext>
            </a:extLst>
          </p:cNvPr>
          <p:cNvSpPr txBox="1"/>
          <p:nvPr userDrawn="1"/>
        </p:nvSpPr>
        <p:spPr>
          <a:xfrm>
            <a:off x="8519126" y="4805126"/>
            <a:ext cx="335348" cy="246221"/>
          </a:xfrm>
          <a:prstGeom prst="rect">
            <a:avLst/>
          </a:prstGeom>
          <a:noFill/>
        </p:spPr>
        <p:txBody>
          <a:bodyPr wrap="none" rtlCol="0">
            <a:spAutoFit/>
          </a:bodyPr>
          <a:lstStyle/>
          <a:p>
            <a:pPr algn="r"/>
            <a:fld id="{E31F02B0-00C1-654B-835C-E094C5B0A563}" type="slidenum">
              <a:rPr lang="en-US" sz="1000" smtClean="0"/>
              <a:pPr algn="r"/>
              <a:t>‹#›</a:t>
            </a:fld>
            <a:endParaRPr lang="en-US" sz="1000" dirty="0"/>
          </a:p>
        </p:txBody>
      </p:sp>
    </p:spTree>
    <p:extLst>
      <p:ext uri="{BB962C8B-B14F-4D97-AF65-F5344CB8AC3E}">
        <p14:creationId xmlns:p14="http://schemas.microsoft.com/office/powerpoint/2010/main" val="18848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3D762-644A-1B46-AB90-F29F4AE6E1DD}"/>
              </a:ext>
            </a:extLst>
          </p:cNvPr>
          <p:cNvSpPr txBox="1"/>
          <p:nvPr userDrawn="1"/>
        </p:nvSpPr>
        <p:spPr>
          <a:xfrm>
            <a:off x="8519126" y="4805126"/>
            <a:ext cx="335348" cy="246221"/>
          </a:xfrm>
          <a:prstGeom prst="rect">
            <a:avLst/>
          </a:prstGeom>
          <a:noFill/>
        </p:spPr>
        <p:txBody>
          <a:bodyPr wrap="none" rtlCol="0">
            <a:spAutoFit/>
          </a:bodyPr>
          <a:lstStyle/>
          <a:p>
            <a:pPr algn="r"/>
            <a:fld id="{E31F02B0-00C1-654B-835C-E094C5B0A563}" type="slidenum">
              <a:rPr lang="en-US" sz="1000" smtClean="0"/>
              <a:pPr algn="r"/>
              <a:t>‹#›</a:t>
            </a:fld>
            <a:endParaRPr lang="en-US" sz="1000" dirty="0"/>
          </a:p>
        </p:txBody>
      </p:sp>
    </p:spTree>
    <p:extLst>
      <p:ext uri="{BB962C8B-B14F-4D97-AF65-F5344CB8AC3E}">
        <p14:creationId xmlns:p14="http://schemas.microsoft.com/office/powerpoint/2010/main" val="5504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AB1D2A-CEE7-8847-A037-AD93F5CC6B32}" type="slidenum">
              <a:rPr lang="en-US" smtClean="0"/>
              <a:t>‹#›</a:t>
            </a:fld>
            <a:endParaRPr lang="en-US" dirty="0"/>
          </a:p>
        </p:txBody>
      </p:sp>
    </p:spTree>
    <p:extLst>
      <p:ext uri="{BB962C8B-B14F-4D97-AF65-F5344CB8AC3E}">
        <p14:creationId xmlns:p14="http://schemas.microsoft.com/office/powerpoint/2010/main" val="4392258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25" r:id="rId5"/>
    <p:sldLayoutId id="214748371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685800" rtl="0" eaLnBrk="1" latinLnBrk="0" hangingPunct="1">
        <a:lnSpc>
          <a:spcPct val="100000"/>
        </a:lnSpc>
        <a:spcBef>
          <a:spcPts val="0"/>
        </a:spcBef>
        <a:spcAft>
          <a:spcPts val="600"/>
        </a:spcAft>
        <a:buClr>
          <a:schemeClr val="accent1"/>
        </a:buClr>
        <a:buFont typeface="Arial"/>
        <a:buChar char="•"/>
        <a:defRPr sz="2100" kern="1200">
          <a:solidFill>
            <a:schemeClr val="tx1"/>
          </a:solidFill>
          <a:latin typeface="+mn-lt"/>
          <a:ea typeface="+mn-ea"/>
          <a:cs typeface="+mn-cs"/>
        </a:defRPr>
      </a:lvl1pPr>
      <a:lvl2pPr marL="685800" indent="-228600" algn="l" defTabSz="685800" rtl="0" eaLnBrk="1" latinLnBrk="0" hangingPunct="1">
        <a:lnSpc>
          <a:spcPct val="100000"/>
        </a:lnSpc>
        <a:spcBef>
          <a:spcPts val="0"/>
        </a:spcBef>
        <a:spcAft>
          <a:spcPts val="600"/>
        </a:spcAft>
        <a:buClr>
          <a:schemeClr val="accent1"/>
        </a:buClr>
        <a:buFont typeface=".AppleSystemUIFont" charset="0"/>
        <a:buChar char="–"/>
        <a:defRPr sz="1800" kern="1200">
          <a:solidFill>
            <a:schemeClr val="tx1"/>
          </a:solidFill>
          <a:latin typeface="+mn-lt"/>
          <a:ea typeface="+mn-ea"/>
          <a:cs typeface="+mn-cs"/>
        </a:defRPr>
      </a:lvl2pPr>
      <a:lvl3pPr marL="1051560" indent="-182880" algn="l" defTabSz="685800" rtl="0" eaLnBrk="1" latinLnBrk="0" hangingPunct="1">
        <a:lnSpc>
          <a:spcPct val="100000"/>
        </a:lnSpc>
        <a:spcBef>
          <a:spcPts val="0"/>
        </a:spcBef>
        <a:spcAft>
          <a:spcPts val="600"/>
        </a:spcAft>
        <a:buClr>
          <a:schemeClr val="accent1"/>
        </a:buClr>
        <a:buFont typeface="Arial"/>
        <a:buChar char="•"/>
        <a:defRPr sz="1500" kern="1200">
          <a:solidFill>
            <a:schemeClr val="tx1"/>
          </a:solidFill>
          <a:latin typeface="+mn-lt"/>
          <a:ea typeface="+mn-ea"/>
          <a:cs typeface="+mn-cs"/>
        </a:defRPr>
      </a:lvl3pPr>
      <a:lvl4pPr marL="1325880" indent="-164592" algn="l" defTabSz="685800" rtl="0" eaLnBrk="1" latinLnBrk="0" hangingPunct="1">
        <a:lnSpc>
          <a:spcPct val="100000"/>
        </a:lnSpc>
        <a:spcBef>
          <a:spcPts val="0"/>
        </a:spcBef>
        <a:spcAft>
          <a:spcPts val="600"/>
        </a:spcAft>
        <a:buClr>
          <a:schemeClr val="accent1"/>
        </a:buClr>
        <a:buFont typeface=".AppleSystemUIFont" charset="0"/>
        <a:buChar char="–"/>
        <a:defRPr sz="1200" kern="1200">
          <a:solidFill>
            <a:schemeClr val="tx1"/>
          </a:solidFill>
          <a:latin typeface="+mn-lt"/>
          <a:ea typeface="+mn-ea"/>
          <a:cs typeface="+mn-cs"/>
        </a:defRPr>
      </a:lvl4pPr>
      <a:lvl5pPr marL="1554480" indent="-137160" algn="l" defTabSz="685800" rtl="0" eaLnBrk="1" latinLnBrk="0" hangingPunct="1">
        <a:lnSpc>
          <a:spcPct val="100000"/>
        </a:lnSpc>
        <a:spcBef>
          <a:spcPts val="0"/>
        </a:spcBef>
        <a:spcAft>
          <a:spcPts val="600"/>
        </a:spcAft>
        <a:buClr>
          <a:schemeClr val="accent1"/>
        </a:buClr>
        <a:buFont typeface="Arial"/>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5CDE-37AD-5746-867D-B4639B567DF3}"/>
              </a:ext>
            </a:extLst>
          </p:cNvPr>
          <p:cNvSpPr>
            <a:spLocks noGrp="1"/>
          </p:cNvSpPr>
          <p:nvPr>
            <p:ph type="ctrTitle"/>
          </p:nvPr>
        </p:nvSpPr>
        <p:spPr>
          <a:xfrm>
            <a:off x="414066" y="1753021"/>
            <a:ext cx="8315868" cy="1180741"/>
          </a:xfrm>
        </p:spPr>
        <p:txBody>
          <a:bodyPr>
            <a:noAutofit/>
          </a:bodyPr>
          <a:lstStyle/>
          <a:p>
            <a:r>
              <a:rPr lang="en-US" sz="4000" dirty="0"/>
              <a:t>The PlanGap® Benefit</a:t>
            </a:r>
          </a:p>
        </p:txBody>
      </p:sp>
      <p:sp>
        <p:nvSpPr>
          <p:cNvPr id="3" name="Subtitle 2">
            <a:extLst>
              <a:ext uri="{FF2B5EF4-FFF2-40B4-BE49-F238E27FC236}">
                <a16:creationId xmlns:a16="http://schemas.microsoft.com/office/drawing/2014/main" id="{32E39305-3F1B-F44B-A005-5CC4E0450446}"/>
              </a:ext>
            </a:extLst>
          </p:cNvPr>
          <p:cNvSpPr>
            <a:spLocks noGrp="1"/>
          </p:cNvSpPr>
          <p:nvPr>
            <p:ph type="subTitle" idx="1"/>
          </p:nvPr>
        </p:nvSpPr>
        <p:spPr>
          <a:xfrm>
            <a:off x="445965" y="2816042"/>
            <a:ext cx="8315868" cy="395791"/>
          </a:xfrm>
        </p:spPr>
        <p:txBody>
          <a:bodyPr>
            <a:normAutofit/>
          </a:bodyPr>
          <a:lstStyle/>
          <a:p>
            <a:r>
              <a:rPr lang="en-US" dirty="0"/>
              <a:t>Available through the North American Secure Horizon</a:t>
            </a:r>
            <a:r>
              <a:rPr lang="en-US" baseline="30000" dirty="0"/>
              <a:t>SM</a:t>
            </a:r>
            <a:r>
              <a:rPr lang="en-US" dirty="0"/>
              <a:t> Plus fixed index annuity</a:t>
            </a:r>
          </a:p>
        </p:txBody>
      </p:sp>
      <p:sp>
        <p:nvSpPr>
          <p:cNvPr id="6" name="TextBox 5">
            <a:extLst>
              <a:ext uri="{FF2B5EF4-FFF2-40B4-BE49-F238E27FC236}">
                <a16:creationId xmlns:a16="http://schemas.microsoft.com/office/drawing/2014/main" id="{57D4DEA2-E4D2-F64D-8116-3D4E5C0B5BB7}"/>
              </a:ext>
            </a:extLst>
          </p:cNvPr>
          <p:cNvSpPr txBox="1"/>
          <p:nvPr/>
        </p:nvSpPr>
        <p:spPr>
          <a:xfrm>
            <a:off x="503583" y="848139"/>
            <a:ext cx="1523999" cy="761747"/>
          </a:xfrm>
          <a:prstGeom prst="rect">
            <a:avLst/>
          </a:prstGeom>
          <a:noFill/>
          <a:ln>
            <a:solidFill>
              <a:srgbClr val="D9117E"/>
            </a:solidFill>
          </a:ln>
        </p:spPr>
        <p:txBody>
          <a:bodyPr wrap="square" tIns="274320" bIns="274320" rtlCol="0">
            <a:spAutoFit/>
          </a:bodyPr>
          <a:lstStyle/>
          <a:p>
            <a:pPr algn="ctr"/>
            <a:r>
              <a:rPr lang="en-US" dirty="0">
                <a:solidFill>
                  <a:srgbClr val="D9117E"/>
                </a:solidFill>
              </a:rPr>
              <a:t>logo</a:t>
            </a:r>
          </a:p>
        </p:txBody>
      </p:sp>
      <p:sp>
        <p:nvSpPr>
          <p:cNvPr id="4" name="Rectangle 3">
            <a:extLst>
              <a:ext uri="{FF2B5EF4-FFF2-40B4-BE49-F238E27FC236}">
                <a16:creationId xmlns:a16="http://schemas.microsoft.com/office/drawing/2014/main" id="{6D46C3D0-BB85-E249-82E9-7E4A332CF1CC}"/>
              </a:ext>
            </a:extLst>
          </p:cNvPr>
          <p:cNvSpPr/>
          <p:nvPr/>
        </p:nvSpPr>
        <p:spPr>
          <a:xfrm>
            <a:off x="414066" y="4631509"/>
            <a:ext cx="572593" cy="215444"/>
          </a:xfrm>
          <a:prstGeom prst="rect">
            <a:avLst/>
          </a:prstGeom>
        </p:spPr>
        <p:txBody>
          <a:bodyPr wrap="none">
            <a:spAutoFit/>
          </a:bodyPr>
          <a:lstStyle/>
          <a:p>
            <a:r>
              <a:rPr lang="en-US" sz="800" dirty="0">
                <a:solidFill>
                  <a:srgbClr val="FFFFFF"/>
                </a:solidFill>
              </a:rPr>
              <a:t>34700Z-1</a:t>
            </a:r>
            <a:endParaRPr lang="en-US" sz="800" dirty="0">
              <a:solidFill>
                <a:srgbClr val="FFFFFF"/>
              </a:solidFill>
              <a:effectLst/>
            </a:endParaRPr>
          </a:p>
        </p:txBody>
      </p:sp>
      <p:sp>
        <p:nvSpPr>
          <p:cNvPr id="7" name="Rectangle 6">
            <a:extLst>
              <a:ext uri="{FF2B5EF4-FFF2-40B4-BE49-F238E27FC236}">
                <a16:creationId xmlns:a16="http://schemas.microsoft.com/office/drawing/2014/main" id="{B3424552-51E3-9F4F-B6F6-D0884E609E52}"/>
              </a:ext>
            </a:extLst>
          </p:cNvPr>
          <p:cNvSpPr/>
          <p:nvPr/>
        </p:nvSpPr>
        <p:spPr>
          <a:xfrm>
            <a:off x="8173370" y="4631509"/>
            <a:ext cx="556564" cy="215444"/>
          </a:xfrm>
          <a:prstGeom prst="rect">
            <a:avLst/>
          </a:prstGeom>
        </p:spPr>
        <p:txBody>
          <a:bodyPr wrap="none">
            <a:spAutoFit/>
          </a:bodyPr>
          <a:lstStyle/>
          <a:p>
            <a:pPr algn="r"/>
            <a:r>
              <a:rPr lang="en-US" sz="800" dirty="0">
                <a:solidFill>
                  <a:srgbClr val="FFFFFF"/>
                </a:solidFill>
                <a:effectLst/>
              </a:rPr>
              <a:t>REV 7-22</a:t>
            </a:r>
          </a:p>
        </p:txBody>
      </p:sp>
      <p:sp>
        <p:nvSpPr>
          <p:cNvPr id="9" name="TextBox 8">
            <a:extLst>
              <a:ext uri="{FF2B5EF4-FFF2-40B4-BE49-F238E27FC236}">
                <a16:creationId xmlns:a16="http://schemas.microsoft.com/office/drawing/2014/main" id="{D73FF4A1-141F-4349-97E0-55BC53F19B11}"/>
              </a:ext>
            </a:extLst>
          </p:cNvPr>
          <p:cNvSpPr txBox="1"/>
          <p:nvPr/>
        </p:nvSpPr>
        <p:spPr>
          <a:xfrm>
            <a:off x="445965" y="3269352"/>
            <a:ext cx="3701654" cy="246221"/>
          </a:xfrm>
          <a:prstGeom prst="rect">
            <a:avLst/>
          </a:prstGeom>
          <a:noFill/>
        </p:spPr>
        <p:txBody>
          <a:bodyPr wrap="none" rtlCol="0">
            <a:spAutoFit/>
          </a:bodyPr>
          <a:lstStyle/>
          <a:p>
            <a:r>
              <a:rPr lang="en-US" sz="1000" dirty="0">
                <a:solidFill>
                  <a:schemeClr val="bg1">
                    <a:lumMod val="50000"/>
                  </a:schemeClr>
                </a:solidFill>
              </a:rPr>
              <a:t>Issued by North American Company for Life and Health Insurance®</a:t>
            </a:r>
          </a:p>
        </p:txBody>
      </p:sp>
    </p:spTree>
    <p:extLst>
      <p:ext uri="{BB962C8B-B14F-4D97-AF65-F5344CB8AC3E}">
        <p14:creationId xmlns:p14="http://schemas.microsoft.com/office/powerpoint/2010/main" val="195456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53CD1-89DC-8642-A39A-3AC9612490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06"/>
          <a:stretch/>
        </p:blipFill>
        <p:spPr>
          <a:xfrm>
            <a:off x="0" y="0"/>
            <a:ext cx="9190181" cy="4690534"/>
          </a:xfrm>
          <a:prstGeom prst="rect">
            <a:avLst/>
          </a:prstGeom>
        </p:spPr>
      </p:pic>
      <p:sp>
        <p:nvSpPr>
          <p:cNvPr id="7" name="Rectangle 6">
            <a:extLst>
              <a:ext uri="{FF2B5EF4-FFF2-40B4-BE49-F238E27FC236}">
                <a16:creationId xmlns:a16="http://schemas.microsoft.com/office/drawing/2014/main" id="{6F64F59A-2017-5148-8D67-2A2B7DFFFB8A}"/>
              </a:ext>
            </a:extLst>
          </p:cNvPr>
          <p:cNvSpPr/>
          <p:nvPr/>
        </p:nvSpPr>
        <p:spPr>
          <a:xfrm>
            <a:off x="0" y="0"/>
            <a:ext cx="9144000" cy="4690533"/>
          </a:xfrm>
          <a:prstGeom prst="rect">
            <a:avLst/>
          </a:prstGeom>
          <a:gradFill>
            <a:gsLst>
              <a:gs pos="0">
                <a:schemeClr val="accent4">
                  <a:lumMod val="75000"/>
                  <a:alpha val="57016"/>
                </a:schemeClr>
              </a:gs>
              <a:gs pos="99000">
                <a:schemeClr val="tx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3" name="Content Placeholder 2">
            <a:extLst>
              <a:ext uri="{FF2B5EF4-FFF2-40B4-BE49-F238E27FC236}">
                <a16:creationId xmlns:a16="http://schemas.microsoft.com/office/drawing/2014/main" id="{1BF3B84A-E1EB-EF43-A241-4C5DBEFB947A}"/>
              </a:ext>
            </a:extLst>
          </p:cNvPr>
          <p:cNvSpPr>
            <a:spLocks noGrp="1"/>
          </p:cNvSpPr>
          <p:nvPr>
            <p:ph idx="4294967295"/>
          </p:nvPr>
        </p:nvSpPr>
        <p:spPr>
          <a:xfrm>
            <a:off x="455509" y="670904"/>
            <a:ext cx="4874370" cy="1696093"/>
          </a:xfrm>
        </p:spPr>
        <p:txBody>
          <a:bodyPr>
            <a:noAutofit/>
          </a:bodyPr>
          <a:lstStyle/>
          <a:p>
            <a:pPr marL="0" indent="0">
              <a:buNone/>
            </a:pPr>
            <a:r>
              <a:rPr lang="en-US" sz="3200" b="1" dirty="0">
                <a:solidFill>
                  <a:schemeClr val="bg1"/>
                </a:solidFill>
              </a:rPr>
              <a:t>North American </a:t>
            </a:r>
            <a:br>
              <a:rPr lang="en-US" sz="3200" b="1" dirty="0">
                <a:solidFill>
                  <a:schemeClr val="bg1"/>
                </a:solidFill>
              </a:rPr>
            </a:br>
            <a:r>
              <a:rPr lang="en-US" sz="3200" b="1" dirty="0">
                <a:solidFill>
                  <a:schemeClr val="bg1"/>
                </a:solidFill>
              </a:rPr>
              <a:t>Secure Horizon</a:t>
            </a:r>
            <a:r>
              <a:rPr lang="en-US" sz="3200" baseline="30000" dirty="0">
                <a:solidFill>
                  <a:schemeClr val="bg1"/>
                </a:solidFill>
              </a:rPr>
              <a:t>SM</a:t>
            </a:r>
            <a:r>
              <a:rPr lang="en-US" sz="3200" b="1" dirty="0">
                <a:solidFill>
                  <a:schemeClr val="bg1"/>
                </a:solidFill>
              </a:rPr>
              <a:t> Plus </a:t>
            </a:r>
            <a:br>
              <a:rPr lang="en-US" sz="3200" b="1" dirty="0">
                <a:solidFill>
                  <a:schemeClr val="bg1"/>
                </a:solidFill>
              </a:rPr>
            </a:br>
            <a:r>
              <a:rPr lang="en-US" sz="3200" b="1" dirty="0">
                <a:solidFill>
                  <a:schemeClr val="bg1"/>
                </a:solidFill>
              </a:rPr>
              <a:t>fixed index annuity (FIA)</a:t>
            </a:r>
          </a:p>
        </p:txBody>
      </p:sp>
      <p:sp>
        <p:nvSpPr>
          <p:cNvPr id="5" name="TextBox 4">
            <a:extLst>
              <a:ext uri="{FF2B5EF4-FFF2-40B4-BE49-F238E27FC236}">
                <a16:creationId xmlns:a16="http://schemas.microsoft.com/office/drawing/2014/main" id="{AA61EE63-9EAB-444F-8DBE-89AE2241EBE6}"/>
              </a:ext>
            </a:extLst>
          </p:cNvPr>
          <p:cNvSpPr txBox="1"/>
          <p:nvPr/>
        </p:nvSpPr>
        <p:spPr>
          <a:xfrm>
            <a:off x="455509" y="2614828"/>
            <a:ext cx="5400462" cy="1015663"/>
          </a:xfrm>
          <a:prstGeom prst="rect">
            <a:avLst/>
          </a:prstGeom>
          <a:noFill/>
        </p:spPr>
        <p:txBody>
          <a:bodyPr wrap="square">
            <a:spAutoFit/>
          </a:bodyPr>
          <a:lstStyle/>
          <a:p>
            <a:pPr marR="0" lvl="0" algn="l" defTabSz="685783" rtl="0" eaLnBrk="1" fontAlgn="auto" latinLnBrk="0" hangingPunct="1">
              <a:lnSpc>
                <a:spcPct val="100000"/>
              </a:lnSpc>
              <a:spcBef>
                <a:spcPts val="900"/>
              </a:spcBef>
              <a:spcAft>
                <a:spcPts val="0"/>
              </a:spcAft>
              <a:buClr>
                <a:srgbClr val="FFFFFF"/>
              </a:buClr>
              <a:buSzTx/>
              <a:tabLst/>
              <a:defRPr/>
            </a:pPr>
            <a:r>
              <a:rPr kumimoji="0" lang="en-US" sz="2000" u="none" strike="noStrike" kern="1200" cap="none" spc="0" normalizeH="0" baseline="0" noProof="0" dirty="0">
                <a:ln>
                  <a:noFill/>
                </a:ln>
                <a:solidFill>
                  <a:schemeClr val="bg1"/>
                </a:solidFill>
                <a:effectLst/>
                <a:uLnTx/>
                <a:uFillTx/>
                <a:latin typeface="Calibri" panose="020F0502020204030204"/>
                <a:ea typeface="+mn-ea"/>
                <a:cs typeface="+mn-cs"/>
              </a:rPr>
              <a:t>The</a:t>
            </a:r>
            <a:r>
              <a:rPr kumimoji="0" lang="en-US" sz="2000" b="1" i="1" u="none" strike="noStrike" kern="1200" cap="none" spc="0" normalizeH="0" baseline="0" noProof="0" dirty="0">
                <a:ln>
                  <a:noFill/>
                </a:ln>
                <a:solidFill>
                  <a:srgbClr val="19A683"/>
                </a:solidFill>
                <a:effectLst/>
                <a:uLnTx/>
                <a:uFillTx/>
                <a:latin typeface="Calibri" panose="020F0502020204030204"/>
                <a:ea typeface="+mn-ea"/>
                <a:cs typeface="+mn-cs"/>
              </a:rPr>
              <a:t> </a:t>
            </a:r>
            <a:r>
              <a:rPr kumimoji="0" lang="en-US" sz="2000" b="1" u="none" strike="noStrike" kern="1200" cap="none" spc="0" normalizeH="0" baseline="0" noProof="0" dirty="0">
                <a:ln>
                  <a:noFill/>
                </a:ln>
                <a:solidFill>
                  <a:srgbClr val="19A683"/>
                </a:solidFill>
                <a:effectLst/>
                <a:uLnTx/>
                <a:uFillTx/>
                <a:latin typeface="Calibri" panose="020F0502020204030204"/>
                <a:ea typeface="+mn-ea"/>
                <a:cs typeface="+mn-cs"/>
              </a:rPr>
              <a:t>first FIA </a:t>
            </a:r>
            <a:r>
              <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rPr>
              <a:t>to help offset potential </a:t>
            </a:r>
            <a:br>
              <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rPr>
              <a:t>Social Security</a:t>
            </a:r>
            <a:r>
              <a:rPr kumimoji="0" lang="en-US" sz="2000" i="0" u="none" strike="noStrike" kern="1200" cap="none" spc="0" normalizeH="0" noProof="0" dirty="0">
                <a:ln>
                  <a:noFill/>
                </a:ln>
                <a:solidFill>
                  <a:schemeClr val="bg1"/>
                </a:solidFill>
                <a:effectLst/>
                <a:uLnTx/>
                <a:uFillTx/>
                <a:latin typeface="Calibri" panose="020F0502020204030204"/>
                <a:ea typeface="+mn-ea"/>
                <a:cs typeface="+mn-cs"/>
              </a:rPr>
              <a:t> benefit reductions through an innovative PlanGap® Benefit.</a:t>
            </a:r>
            <a:endParaRPr kumimoji="0" lang="en-US" sz="20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6" name="Picture 5" descr="Graphical user interface&#10;&#10;Description automatically generated">
            <a:extLst>
              <a:ext uri="{FF2B5EF4-FFF2-40B4-BE49-F238E27FC236}">
                <a16:creationId xmlns:a16="http://schemas.microsoft.com/office/drawing/2014/main" id="{B88CB2C3-13E7-2D42-879F-E0E5BC9001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90579" y="96452"/>
            <a:ext cx="4166630" cy="4146264"/>
          </a:xfrm>
          <a:prstGeom prst="rect">
            <a:avLst/>
          </a:prstGeom>
        </p:spPr>
      </p:pic>
      <p:sp>
        <p:nvSpPr>
          <p:cNvPr id="8" name="TextBox 7">
            <a:extLst>
              <a:ext uri="{FF2B5EF4-FFF2-40B4-BE49-F238E27FC236}">
                <a16:creationId xmlns:a16="http://schemas.microsoft.com/office/drawing/2014/main" id="{84581DD2-8403-1F4B-AC2F-125BB759E773}"/>
              </a:ext>
            </a:extLst>
          </p:cNvPr>
          <p:cNvSpPr txBox="1"/>
          <p:nvPr/>
        </p:nvSpPr>
        <p:spPr>
          <a:xfrm>
            <a:off x="436598" y="4108335"/>
            <a:ext cx="8346157" cy="461665"/>
          </a:xfrm>
          <a:prstGeom prst="rect">
            <a:avLst/>
          </a:prstGeom>
          <a:noFill/>
        </p:spPr>
        <p:txBody>
          <a:bodyPr wrap="square">
            <a:spAutoFit/>
          </a:bodyPr>
          <a:lstStyle/>
          <a:p>
            <a:r>
              <a:rPr lang="en-US" sz="800" dirty="0">
                <a:solidFill>
                  <a:schemeClr val="bg1"/>
                </a:solidFill>
                <a:effectLst/>
                <a:latin typeface="Calibri" panose="020F0502020204030204" pitchFamily="34" charset="0"/>
                <a:cs typeface="Calibri" panose="020F0502020204030204" pitchFamily="34" charset="0"/>
              </a:rPr>
              <a:t>The PlanGap® Benefit is one of four benefits available under the Retirement Benefits rider within Secure Horizon Plus. The Retirement Benefits rider includes an annual rider charge that is deducted from the accumulation value</a:t>
            </a:r>
            <a:r>
              <a:rPr lang="en-US" sz="800" dirty="0">
                <a:solidFill>
                  <a:schemeClr val="bg1"/>
                </a:solidFill>
                <a:latin typeface="Calibri" panose="020F0502020204030204" pitchFamily="34" charset="0"/>
                <a:cs typeface="Calibri" panose="020F0502020204030204" pitchFamily="34" charset="0"/>
              </a:rPr>
              <a:t>. In the event your Social Security benefits are decreased by more than 3%, the PlanGap® Benefit can be elected to help offset the reduction by providing a 12-year payout. Only one benefit may be elected. Once a benefit is elected, no other benefits are available. </a:t>
            </a:r>
          </a:p>
        </p:txBody>
      </p:sp>
    </p:spTree>
    <p:extLst>
      <p:ext uri="{BB962C8B-B14F-4D97-AF65-F5344CB8AC3E}">
        <p14:creationId xmlns:p14="http://schemas.microsoft.com/office/powerpoint/2010/main" val="406249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E089C3-9FB4-CA44-9A4D-31C0739C095C}"/>
              </a:ext>
            </a:extLst>
          </p:cNvPr>
          <p:cNvSpPr/>
          <p:nvPr/>
        </p:nvSpPr>
        <p:spPr>
          <a:xfrm>
            <a:off x="0" y="1354412"/>
            <a:ext cx="9144000" cy="2722574"/>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1DEB10-2676-9F45-ABB5-40B6A249DF3A}"/>
              </a:ext>
            </a:extLst>
          </p:cNvPr>
          <p:cNvSpPr>
            <a:spLocks noGrp="1"/>
          </p:cNvSpPr>
          <p:nvPr>
            <p:ph type="title"/>
          </p:nvPr>
        </p:nvSpPr>
        <p:spPr/>
        <p:txBody>
          <a:bodyPr/>
          <a:lstStyle/>
          <a:p>
            <a:r>
              <a:rPr lang="en-US" dirty="0"/>
              <a:t>Retirement Trust Fund </a:t>
            </a:r>
          </a:p>
        </p:txBody>
      </p:sp>
      <p:sp>
        <p:nvSpPr>
          <p:cNvPr id="7" name="TextBox 6">
            <a:extLst>
              <a:ext uri="{FF2B5EF4-FFF2-40B4-BE49-F238E27FC236}">
                <a16:creationId xmlns:a16="http://schemas.microsoft.com/office/drawing/2014/main" id="{7E470341-F079-EF44-AF64-3F94DC711317}"/>
              </a:ext>
            </a:extLst>
          </p:cNvPr>
          <p:cNvSpPr txBox="1"/>
          <p:nvPr/>
        </p:nvSpPr>
        <p:spPr>
          <a:xfrm>
            <a:off x="969930" y="1881960"/>
            <a:ext cx="3550487" cy="17081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604B"/>
                </a:solidFill>
                <a:effectLst/>
                <a:uLnTx/>
                <a:uFillTx/>
                <a:latin typeface="Calibri" panose="020F0502020204030204"/>
                <a:ea typeface="+mn-ea"/>
                <a:cs typeface="+mn-cs"/>
              </a:rPr>
              <a:t>By </a:t>
            </a:r>
            <a:r>
              <a:rPr kumimoji="0" lang="en-US" sz="2100" b="1" i="0" u="none" strike="noStrike" kern="1200" cap="none" spc="0" normalizeH="0" baseline="0" noProof="0" dirty="0">
                <a:ln>
                  <a:noFill/>
                </a:ln>
                <a:solidFill>
                  <a:srgbClr val="19A683"/>
                </a:solidFill>
                <a:effectLst/>
                <a:uLnTx/>
                <a:uFillTx/>
                <a:latin typeface="Calibri" panose="020F0502020204030204"/>
                <a:ea typeface="+mn-ea"/>
                <a:cs typeface="+mn-cs"/>
              </a:rPr>
              <a:t>2034</a:t>
            </a:r>
            <a:r>
              <a:rPr kumimoji="0" lang="en-US" sz="2100" b="1" i="0" u="none" strike="noStrike" kern="1200" cap="none" spc="0" normalizeH="0" baseline="0" noProof="0" dirty="0">
                <a:ln>
                  <a:noFill/>
                </a:ln>
                <a:solidFill>
                  <a:srgbClr val="00604B"/>
                </a:solidFill>
                <a:effectLst/>
                <a:uLnTx/>
                <a:uFillTx/>
                <a:latin typeface="Calibri" panose="020F0502020204030204"/>
                <a:ea typeface="+mn-ea"/>
                <a:cs typeface="+mn-cs"/>
              </a:rPr>
              <a:t>, the Social Security Retirement Trust Fund is projected to become depleted with </a:t>
            </a:r>
            <a:r>
              <a:rPr kumimoji="0" lang="en-US" sz="2100" b="1" i="0" u="none" strike="noStrike" kern="1200" cap="none" spc="0" normalizeH="0" baseline="0" noProof="0" dirty="0">
                <a:ln>
                  <a:noFill/>
                </a:ln>
                <a:solidFill>
                  <a:srgbClr val="19A683"/>
                </a:solidFill>
                <a:effectLst/>
                <a:uLnTx/>
                <a:uFillTx/>
                <a:latin typeface="Calibri" panose="020F0502020204030204"/>
                <a:ea typeface="+mn-ea"/>
                <a:cs typeface="+mn-cs"/>
              </a:rPr>
              <a:t>77% </a:t>
            </a:r>
            <a:r>
              <a:rPr kumimoji="0" lang="en-US" sz="2100" b="1" i="0" u="none" strike="noStrike" kern="1200" cap="none" spc="0" normalizeH="0" baseline="0" noProof="0" dirty="0">
                <a:ln>
                  <a:noFill/>
                </a:ln>
                <a:solidFill>
                  <a:srgbClr val="00604B"/>
                </a:solidFill>
                <a:effectLst/>
                <a:uLnTx/>
                <a:uFillTx/>
                <a:latin typeface="Calibri" panose="020F0502020204030204"/>
                <a:ea typeface="+mn-ea"/>
                <a:cs typeface="+mn-cs"/>
              </a:rPr>
              <a:t>of benefits payable at that time.</a:t>
            </a:r>
          </a:p>
        </p:txBody>
      </p:sp>
      <p:pic>
        <p:nvPicPr>
          <p:cNvPr id="4" name="Picture 3">
            <a:extLst>
              <a:ext uri="{FF2B5EF4-FFF2-40B4-BE49-F238E27FC236}">
                <a16:creationId xmlns:a16="http://schemas.microsoft.com/office/drawing/2014/main" id="{9E078C89-09C7-D541-9BEF-2A459B9051AD}"/>
              </a:ext>
            </a:extLst>
          </p:cNvPr>
          <p:cNvPicPr>
            <a:picLocks noChangeAspect="1"/>
          </p:cNvPicPr>
          <p:nvPr/>
        </p:nvPicPr>
        <p:blipFill>
          <a:blip r:embed="rId3"/>
          <a:stretch>
            <a:fillRect/>
          </a:stretch>
        </p:blipFill>
        <p:spPr>
          <a:xfrm>
            <a:off x="4747880" y="1195053"/>
            <a:ext cx="3046604" cy="3046604"/>
          </a:xfrm>
          <a:prstGeom prst="rect">
            <a:avLst/>
          </a:prstGeom>
          <a:noFill/>
          <a:ln>
            <a:noFill/>
          </a:ln>
        </p:spPr>
      </p:pic>
      <p:sp>
        <p:nvSpPr>
          <p:cNvPr id="13" name="Oval 12">
            <a:extLst>
              <a:ext uri="{FF2B5EF4-FFF2-40B4-BE49-F238E27FC236}">
                <a16:creationId xmlns:a16="http://schemas.microsoft.com/office/drawing/2014/main" id="{F26D6ABD-7B90-CA48-9A33-B0BB15EA7F14}"/>
              </a:ext>
            </a:extLst>
          </p:cNvPr>
          <p:cNvSpPr/>
          <p:nvPr/>
        </p:nvSpPr>
        <p:spPr>
          <a:xfrm>
            <a:off x="5328300" y="1781151"/>
            <a:ext cx="1871651" cy="1871651"/>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97F02C8-37F1-7D4E-8D64-57D0735AC4E3}"/>
              </a:ext>
            </a:extLst>
          </p:cNvPr>
          <p:cNvSpPr txBox="1"/>
          <p:nvPr/>
        </p:nvSpPr>
        <p:spPr>
          <a:xfrm>
            <a:off x="5569875" y="2501067"/>
            <a:ext cx="1402614" cy="617733"/>
          </a:xfrm>
          <a:prstGeom prst="rect">
            <a:avLst/>
          </a:prstGeom>
          <a:noFill/>
        </p:spPr>
        <p:txBody>
          <a:bodyPr wrap="square">
            <a:spAutoFit/>
          </a:bodyPr>
          <a:lstStyle/>
          <a:p>
            <a:pPr marL="0" marR="0" lvl="0" indent="0" algn="ctr" defTabSz="457200" rtl="0" eaLnBrk="1" fontAlgn="auto" latinLnBrk="0" hangingPunct="1">
              <a:lnSpc>
                <a:spcPts val="212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9A683"/>
                </a:solidFill>
                <a:effectLst/>
                <a:uLnTx/>
                <a:uFillTx/>
                <a:latin typeface="Calibri" panose="020F0502020204030204"/>
                <a:ea typeface="+mn-ea"/>
                <a:cs typeface="+mn-cs"/>
              </a:rPr>
              <a:t>77%</a:t>
            </a:r>
            <a:br>
              <a:rPr kumimoji="0" lang="en-US" sz="3600" b="1" i="0" u="none" strike="noStrike" kern="1200" cap="none" spc="0" normalizeH="0" baseline="0" noProof="0" dirty="0">
                <a:ln>
                  <a:noFill/>
                </a:ln>
                <a:solidFill>
                  <a:srgbClr val="19A683"/>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19A683"/>
                </a:solidFill>
                <a:effectLst/>
                <a:uLnTx/>
                <a:uFillTx/>
                <a:latin typeface="Calibri" panose="020F0502020204030204"/>
                <a:ea typeface="+mn-ea"/>
                <a:cs typeface="+mn-cs"/>
              </a:rPr>
              <a:t>of benefits</a:t>
            </a:r>
          </a:p>
        </p:txBody>
      </p:sp>
      <p:sp>
        <p:nvSpPr>
          <p:cNvPr id="3" name="Rectangle 2">
            <a:extLst>
              <a:ext uri="{FF2B5EF4-FFF2-40B4-BE49-F238E27FC236}">
                <a16:creationId xmlns:a16="http://schemas.microsoft.com/office/drawing/2014/main" id="{3E45E392-47C8-E844-BF76-E40A20189480}"/>
              </a:ext>
            </a:extLst>
          </p:cNvPr>
          <p:cNvSpPr/>
          <p:nvPr/>
        </p:nvSpPr>
        <p:spPr>
          <a:xfrm>
            <a:off x="364392" y="4439700"/>
            <a:ext cx="8335108"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rPr>
              <a:t>Source: The 2022 Annual Report of the Board of Trustees of the Federal Old-Age and Survivors Insurance (OASI) and Federal Disability Insurance Trust Funds.</a:t>
            </a:r>
          </a:p>
        </p:txBody>
      </p:sp>
    </p:spTree>
    <p:extLst>
      <p:ext uri="{BB962C8B-B14F-4D97-AF65-F5344CB8AC3E}">
        <p14:creationId xmlns:p14="http://schemas.microsoft.com/office/powerpoint/2010/main" val="104120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68C373-B29C-3243-BDA2-CEB545B2618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flipH="1">
            <a:off x="1366254" y="6702"/>
            <a:ext cx="7777746" cy="5183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13FFA82-C667-8F4C-A61E-29F269022224}"/>
              </a:ext>
            </a:extLst>
          </p:cNvPr>
          <p:cNvSpPr/>
          <p:nvPr/>
        </p:nvSpPr>
        <p:spPr>
          <a:xfrm>
            <a:off x="-9939" y="-37782"/>
            <a:ext cx="5438587" cy="5272809"/>
          </a:xfrm>
          <a:prstGeom prst="rect">
            <a:avLst/>
          </a:prstGeom>
          <a:gradFill>
            <a:gsLst>
              <a:gs pos="1000">
                <a:schemeClr val="accent4">
                  <a:lumMod val="75000"/>
                  <a:alpha val="0"/>
                </a:schemeClr>
              </a:gs>
              <a:gs pos="56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cxnSp>
        <p:nvCxnSpPr>
          <p:cNvPr id="5" name="Straight Connector 4">
            <a:extLst>
              <a:ext uri="{FF2B5EF4-FFF2-40B4-BE49-F238E27FC236}">
                <a16:creationId xmlns:a16="http://schemas.microsoft.com/office/drawing/2014/main" id="{6D07FF63-306B-8040-88C0-F4F686511C9D}"/>
              </a:ext>
            </a:extLst>
          </p:cNvPr>
          <p:cNvCxnSpPr>
            <a:cxnSpLocks/>
          </p:cNvCxnSpPr>
          <p:nvPr/>
        </p:nvCxnSpPr>
        <p:spPr>
          <a:xfrm>
            <a:off x="-646546" y="666505"/>
            <a:ext cx="5154095"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8EC1763-F21C-5543-93E0-A5DD39618EF3}"/>
              </a:ext>
            </a:extLst>
          </p:cNvPr>
          <p:cNvSpPr/>
          <p:nvPr/>
        </p:nvSpPr>
        <p:spPr>
          <a:xfrm>
            <a:off x="254431" y="1074390"/>
            <a:ext cx="3544155" cy="1200329"/>
          </a:xfrm>
          <a:prstGeom prst="rect">
            <a:avLst/>
          </a:prstGeom>
        </p:spPr>
        <p:txBody>
          <a:bodyPr wrap="square">
            <a:spAutoFit/>
          </a:bodyPr>
          <a:lstStyle/>
          <a:p>
            <a:r>
              <a:rPr lang="en-US" sz="2400" dirty="0">
                <a:solidFill>
                  <a:srgbClr val="FFFFFF"/>
                </a:solidFill>
              </a:rPr>
              <a:t>Are you concerned your Social Security benefits may be reduced?</a:t>
            </a:r>
            <a:endParaRPr lang="en-US" sz="2400" dirty="0">
              <a:solidFill>
                <a:srgbClr val="FFFFFF"/>
              </a:solidFill>
              <a:effectLst/>
            </a:endParaRPr>
          </a:p>
        </p:txBody>
      </p:sp>
      <p:sp>
        <p:nvSpPr>
          <p:cNvPr id="8" name="Rectangle 7">
            <a:extLst>
              <a:ext uri="{FF2B5EF4-FFF2-40B4-BE49-F238E27FC236}">
                <a16:creationId xmlns:a16="http://schemas.microsoft.com/office/drawing/2014/main" id="{1A0BF6C8-DC27-F640-A76E-FC5FCFA82EDC}"/>
              </a:ext>
            </a:extLst>
          </p:cNvPr>
          <p:cNvSpPr/>
          <p:nvPr/>
        </p:nvSpPr>
        <p:spPr>
          <a:xfrm>
            <a:off x="246108" y="2505766"/>
            <a:ext cx="2498569" cy="461665"/>
          </a:xfrm>
          <a:prstGeom prst="rect">
            <a:avLst/>
          </a:prstGeom>
        </p:spPr>
        <p:txBody>
          <a:bodyPr wrap="none">
            <a:spAutoFit/>
          </a:bodyPr>
          <a:lstStyle/>
          <a:p>
            <a:r>
              <a:rPr lang="en-US" sz="2400" i="1" dirty="0">
                <a:solidFill>
                  <a:srgbClr val="FFFFFF"/>
                </a:solidFill>
              </a:rPr>
              <a:t>You are not alone.</a:t>
            </a:r>
            <a:endParaRPr lang="en-US" sz="2400" i="1" dirty="0">
              <a:solidFill>
                <a:srgbClr val="FFFFFF"/>
              </a:solidFill>
              <a:effectLst/>
            </a:endParaRPr>
          </a:p>
        </p:txBody>
      </p:sp>
      <p:sp>
        <p:nvSpPr>
          <p:cNvPr id="9" name="Rectangle 8">
            <a:extLst>
              <a:ext uri="{FF2B5EF4-FFF2-40B4-BE49-F238E27FC236}">
                <a16:creationId xmlns:a16="http://schemas.microsoft.com/office/drawing/2014/main" id="{79763DFD-6A20-DF4C-93B6-D789C5CB7C13}"/>
              </a:ext>
            </a:extLst>
          </p:cNvPr>
          <p:cNvSpPr/>
          <p:nvPr/>
        </p:nvSpPr>
        <p:spPr>
          <a:xfrm>
            <a:off x="409284" y="3142257"/>
            <a:ext cx="1250663" cy="830997"/>
          </a:xfrm>
          <a:prstGeom prst="rect">
            <a:avLst/>
          </a:prstGeom>
        </p:spPr>
        <p:txBody>
          <a:bodyPr wrap="none">
            <a:spAutoFit/>
          </a:bodyPr>
          <a:lstStyle/>
          <a:p>
            <a:r>
              <a:rPr lang="en-US" sz="4800" b="1" dirty="0">
                <a:solidFill>
                  <a:srgbClr val="FFFFFF"/>
                </a:solidFill>
              </a:rPr>
              <a:t>71%</a:t>
            </a:r>
            <a:endParaRPr lang="en-US" sz="4800" b="1" dirty="0">
              <a:solidFill>
                <a:srgbClr val="FFFFFF"/>
              </a:solidFill>
              <a:effectLst/>
            </a:endParaRPr>
          </a:p>
        </p:txBody>
      </p:sp>
      <p:sp>
        <p:nvSpPr>
          <p:cNvPr id="10" name="Rectangle 9">
            <a:extLst>
              <a:ext uri="{FF2B5EF4-FFF2-40B4-BE49-F238E27FC236}">
                <a16:creationId xmlns:a16="http://schemas.microsoft.com/office/drawing/2014/main" id="{B4031B23-EAFC-314D-A775-58A6B3448D06}"/>
              </a:ext>
            </a:extLst>
          </p:cNvPr>
          <p:cNvSpPr/>
          <p:nvPr/>
        </p:nvSpPr>
        <p:spPr>
          <a:xfrm>
            <a:off x="1528974" y="3267826"/>
            <a:ext cx="1563377" cy="615553"/>
          </a:xfrm>
          <a:prstGeom prst="rect">
            <a:avLst/>
          </a:prstGeom>
        </p:spPr>
        <p:txBody>
          <a:bodyPr wrap="none">
            <a:spAutoFit/>
          </a:bodyPr>
          <a:lstStyle/>
          <a:p>
            <a:r>
              <a:rPr lang="en-US" sz="1700" dirty="0">
                <a:solidFill>
                  <a:srgbClr val="FFFFFF"/>
                </a:solidFill>
              </a:rPr>
              <a:t>of Americans </a:t>
            </a:r>
          </a:p>
          <a:p>
            <a:r>
              <a:rPr lang="en-US" sz="1700" dirty="0">
                <a:solidFill>
                  <a:srgbClr val="FFFFFF"/>
                </a:solidFill>
              </a:rPr>
              <a:t>are concerned*</a:t>
            </a:r>
            <a:endParaRPr lang="en-US" sz="1700" dirty="0">
              <a:solidFill>
                <a:srgbClr val="FFFFFF"/>
              </a:solidFill>
              <a:effectLst/>
            </a:endParaRPr>
          </a:p>
        </p:txBody>
      </p:sp>
      <p:sp>
        <p:nvSpPr>
          <p:cNvPr id="11" name="Rectangle 10">
            <a:extLst>
              <a:ext uri="{FF2B5EF4-FFF2-40B4-BE49-F238E27FC236}">
                <a16:creationId xmlns:a16="http://schemas.microsoft.com/office/drawing/2014/main" id="{6AB09627-B726-504B-9A81-B3074D1D6F84}"/>
              </a:ext>
            </a:extLst>
          </p:cNvPr>
          <p:cNvSpPr/>
          <p:nvPr/>
        </p:nvSpPr>
        <p:spPr>
          <a:xfrm>
            <a:off x="342901" y="3034923"/>
            <a:ext cx="2728914" cy="1034187"/>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745855-F365-8D4E-BB47-6C5B450F123B}"/>
              </a:ext>
            </a:extLst>
          </p:cNvPr>
          <p:cNvSpPr/>
          <p:nvPr/>
        </p:nvSpPr>
        <p:spPr>
          <a:xfrm>
            <a:off x="254431" y="4767970"/>
            <a:ext cx="2172390" cy="215444"/>
          </a:xfrm>
          <a:prstGeom prst="rect">
            <a:avLst/>
          </a:prstGeom>
        </p:spPr>
        <p:txBody>
          <a:bodyPr wrap="none">
            <a:spAutoFit/>
          </a:bodyPr>
          <a:lstStyle/>
          <a:p>
            <a:r>
              <a:rPr lang="en-US" sz="800" dirty="0">
                <a:solidFill>
                  <a:srgbClr val="FFFFFF"/>
                </a:solidFill>
              </a:rPr>
              <a:t>Source: 2021 Social Security Confidence Survey</a:t>
            </a:r>
            <a:endParaRPr lang="en-US" sz="800" dirty="0">
              <a:solidFill>
                <a:srgbClr val="FFFFFF"/>
              </a:solidFill>
              <a:effectLst/>
            </a:endParaRPr>
          </a:p>
        </p:txBody>
      </p:sp>
      <p:sp>
        <p:nvSpPr>
          <p:cNvPr id="2" name="Title 1">
            <a:extLst>
              <a:ext uri="{FF2B5EF4-FFF2-40B4-BE49-F238E27FC236}">
                <a16:creationId xmlns:a16="http://schemas.microsoft.com/office/drawing/2014/main" id="{EA7F71E4-9035-334F-98B8-A6B2D4FA0120}"/>
              </a:ext>
            </a:extLst>
          </p:cNvPr>
          <p:cNvSpPr>
            <a:spLocks noGrp="1"/>
          </p:cNvSpPr>
          <p:nvPr>
            <p:ph type="title" idx="4294967295"/>
          </p:nvPr>
        </p:nvSpPr>
        <p:spPr>
          <a:xfrm>
            <a:off x="254430" y="206418"/>
            <a:ext cx="4317569" cy="596900"/>
          </a:xfrm>
        </p:spPr>
        <p:txBody>
          <a:bodyPr>
            <a:noAutofit/>
          </a:bodyPr>
          <a:lstStyle/>
          <a:p>
            <a:r>
              <a:rPr lang="en-US" sz="2000" b="1" dirty="0">
                <a:solidFill>
                  <a:schemeClr val="bg1"/>
                </a:solidFill>
                <a:effectLst>
                  <a:outerShdw blurRad="50800" dist="50800" dir="5400000" algn="ctr" rotWithShape="0">
                    <a:srgbClr val="00604B"/>
                  </a:outerShdw>
                </a:effectLst>
              </a:rPr>
              <a:t>Social Security Confidence Survey</a:t>
            </a:r>
          </a:p>
        </p:txBody>
      </p:sp>
      <p:sp>
        <p:nvSpPr>
          <p:cNvPr id="12" name="Rectangle 11">
            <a:extLst>
              <a:ext uri="{FF2B5EF4-FFF2-40B4-BE49-F238E27FC236}">
                <a16:creationId xmlns:a16="http://schemas.microsoft.com/office/drawing/2014/main" id="{35F3549A-DE43-4BFC-9B3D-FBCCB97DABAC}"/>
              </a:ext>
            </a:extLst>
          </p:cNvPr>
          <p:cNvSpPr/>
          <p:nvPr/>
        </p:nvSpPr>
        <p:spPr>
          <a:xfrm>
            <a:off x="231187" y="4613870"/>
            <a:ext cx="3284874" cy="215444"/>
          </a:xfrm>
          <a:prstGeom prst="rect">
            <a:avLst/>
          </a:prstGeom>
        </p:spPr>
        <p:txBody>
          <a:bodyPr wrap="none">
            <a:spAutoFit/>
          </a:bodyPr>
          <a:lstStyle/>
          <a:p>
            <a:r>
              <a:rPr lang="en-US" sz="800" dirty="0">
                <a:solidFill>
                  <a:srgbClr val="FFFFFF"/>
                </a:solidFill>
              </a:rPr>
              <a:t>* Respondents who indicated they had “a lot” or “a great deal” of concern</a:t>
            </a:r>
            <a:endParaRPr lang="en-US" sz="800" dirty="0">
              <a:solidFill>
                <a:srgbClr val="FFFFFF"/>
              </a:solidFill>
              <a:effectLst/>
            </a:endParaRPr>
          </a:p>
        </p:txBody>
      </p:sp>
    </p:spTree>
    <p:extLst>
      <p:ext uri="{BB962C8B-B14F-4D97-AF65-F5344CB8AC3E}">
        <p14:creationId xmlns:p14="http://schemas.microsoft.com/office/powerpoint/2010/main" val="244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049785-5EF3-4D47-92BD-0DFB84EF2B2D}"/>
              </a:ext>
            </a:extLst>
          </p:cNvPr>
          <p:cNvGraphicFramePr>
            <a:graphicFrameLocks noGrp="1"/>
          </p:cNvGraphicFramePr>
          <p:nvPr/>
        </p:nvGraphicFramePr>
        <p:xfrm>
          <a:off x="5748182" y="1735160"/>
          <a:ext cx="2389784" cy="1682899"/>
        </p:xfrm>
        <a:graphic>
          <a:graphicData uri="http://schemas.openxmlformats.org/drawingml/2006/table">
            <a:tbl>
              <a:tblPr>
                <a:tableStyleId>{5C22544A-7EE6-4342-B048-85BDC9FD1C3A}</a:tableStyleId>
              </a:tblPr>
              <a:tblGrid>
                <a:gridCol w="2389784">
                  <a:extLst>
                    <a:ext uri="{9D8B030D-6E8A-4147-A177-3AD203B41FA5}">
                      <a16:colId xmlns:a16="http://schemas.microsoft.com/office/drawing/2014/main" val="2769235624"/>
                    </a:ext>
                  </a:extLst>
                </a:gridCol>
              </a:tblGrid>
              <a:tr h="580070">
                <a:tc>
                  <a:txBody>
                    <a:bodyPr/>
                    <a:lstStyle/>
                    <a:p>
                      <a:pPr algn="ctr"/>
                      <a:r>
                        <a:rPr lang="en-US" sz="1600" b="0" dirty="0">
                          <a:solidFill>
                            <a:schemeClr val="bg1"/>
                          </a:solidFill>
                        </a:rPr>
                        <a:t>23% Reduction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58668"/>
                    </a:solidFill>
                  </a:tcPr>
                </a:tc>
                <a:extLst>
                  <a:ext uri="{0D108BD9-81ED-4DB2-BD59-A6C34878D82A}">
                    <a16:rowId xmlns:a16="http://schemas.microsoft.com/office/drawing/2014/main" val="4246117435"/>
                  </a:ext>
                </a:extLst>
              </a:tr>
              <a:tr h="359764">
                <a:tc>
                  <a:txBody>
                    <a:bodyPr/>
                    <a:lstStyle/>
                    <a:p>
                      <a:pPr algn="ctr"/>
                      <a:r>
                        <a:rPr lang="en-US" sz="1600" b="1" dirty="0">
                          <a:solidFill>
                            <a:srgbClr val="C00000"/>
                          </a:solidFill>
                        </a:rPr>
                        <a:t>-$220,468</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70479676"/>
                  </a:ext>
                </a:extLst>
              </a:tr>
              <a:tr h="369757">
                <a:tc>
                  <a:txBody>
                    <a:bodyPr/>
                    <a:lstStyle/>
                    <a:p>
                      <a:pPr algn="ctr"/>
                      <a:r>
                        <a:rPr lang="en-US" sz="1600" b="1" dirty="0">
                          <a:solidFill>
                            <a:srgbClr val="C00000"/>
                          </a:solidFill>
                        </a:rPr>
                        <a:t>-$308,656</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7285393"/>
                  </a:ext>
                </a:extLst>
              </a:tr>
              <a:tr h="373308">
                <a:tc>
                  <a:txBody>
                    <a:bodyPr/>
                    <a:lstStyle/>
                    <a:p>
                      <a:pPr algn="ctr"/>
                      <a:r>
                        <a:rPr lang="en-US" sz="1600" b="1" dirty="0">
                          <a:solidFill>
                            <a:srgbClr val="C00000"/>
                          </a:solidFill>
                        </a:rPr>
                        <a:t>-$396,843</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8681455"/>
                  </a:ext>
                </a:extLst>
              </a:tr>
            </a:tbl>
          </a:graphicData>
        </a:graphic>
      </p:graphicFrame>
      <p:sp>
        <p:nvSpPr>
          <p:cNvPr id="2" name="Title 1">
            <a:extLst>
              <a:ext uri="{FF2B5EF4-FFF2-40B4-BE49-F238E27FC236}">
                <a16:creationId xmlns:a16="http://schemas.microsoft.com/office/drawing/2014/main" id="{88F4DE7C-9A4B-42F0-98FB-2E2AD67225DD}"/>
              </a:ext>
            </a:extLst>
          </p:cNvPr>
          <p:cNvSpPr>
            <a:spLocks noGrp="1"/>
          </p:cNvSpPr>
          <p:nvPr>
            <p:ph type="title"/>
          </p:nvPr>
        </p:nvSpPr>
        <p:spPr/>
        <p:txBody>
          <a:bodyPr>
            <a:normAutofit/>
          </a:bodyPr>
          <a:lstStyle/>
          <a:p>
            <a:r>
              <a:rPr lang="en-US" dirty="0"/>
              <a:t>Reduction in Lifetime Social Security Benefits</a:t>
            </a:r>
          </a:p>
        </p:txBody>
      </p:sp>
      <p:graphicFrame>
        <p:nvGraphicFramePr>
          <p:cNvPr id="18" name="Table 17">
            <a:extLst>
              <a:ext uri="{FF2B5EF4-FFF2-40B4-BE49-F238E27FC236}">
                <a16:creationId xmlns:a16="http://schemas.microsoft.com/office/drawing/2014/main" id="{2A0E6108-AC12-4F03-835E-7FEBE441EA80}"/>
              </a:ext>
            </a:extLst>
          </p:cNvPr>
          <p:cNvGraphicFramePr>
            <a:graphicFrameLocks noGrp="1"/>
          </p:cNvGraphicFramePr>
          <p:nvPr/>
        </p:nvGraphicFramePr>
        <p:xfrm>
          <a:off x="1009865" y="1738409"/>
          <a:ext cx="2357402" cy="1676400"/>
        </p:xfrm>
        <a:graphic>
          <a:graphicData uri="http://schemas.openxmlformats.org/drawingml/2006/table">
            <a:tbl>
              <a:tblPr>
                <a:tableStyleId>{5C22544A-7EE6-4342-B048-85BDC9FD1C3A}</a:tableStyleId>
              </a:tblPr>
              <a:tblGrid>
                <a:gridCol w="2357402">
                  <a:extLst>
                    <a:ext uri="{9D8B030D-6E8A-4147-A177-3AD203B41FA5}">
                      <a16:colId xmlns:a16="http://schemas.microsoft.com/office/drawing/2014/main" val="575812202"/>
                    </a:ext>
                  </a:extLst>
                </a:gridCol>
              </a:tblGrid>
              <a:tr h="548640">
                <a:tc>
                  <a:txBody>
                    <a:bodyPr/>
                    <a:lstStyle/>
                    <a:p>
                      <a:pPr algn="ctr"/>
                      <a:r>
                        <a:rPr lang="en-US" sz="1600" b="0" dirty="0">
                          <a:solidFill>
                            <a:schemeClr val="bg1"/>
                          </a:solidFill>
                        </a:rPr>
                        <a:t>Household Social Security Benefits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158668"/>
                    </a:solidFill>
                  </a:tcPr>
                </a:tc>
                <a:extLst>
                  <a:ext uri="{0D108BD9-81ED-4DB2-BD59-A6C34878D82A}">
                    <a16:rowId xmlns:a16="http://schemas.microsoft.com/office/drawing/2014/main" val="1406314763"/>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$2,500/month</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21467040"/>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$3,500/month</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0301265"/>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$4,500/month</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50487687"/>
                  </a:ext>
                </a:extLst>
              </a:tr>
            </a:tbl>
          </a:graphicData>
        </a:graphic>
      </p:graphicFrame>
      <p:graphicFrame>
        <p:nvGraphicFramePr>
          <p:cNvPr id="4" name="Table 3">
            <a:extLst>
              <a:ext uri="{FF2B5EF4-FFF2-40B4-BE49-F238E27FC236}">
                <a16:creationId xmlns:a16="http://schemas.microsoft.com/office/drawing/2014/main" id="{F2EA553B-20BF-AF46-85F7-EDDD6A4F4B1B}"/>
              </a:ext>
            </a:extLst>
          </p:cNvPr>
          <p:cNvGraphicFramePr>
            <a:graphicFrameLocks noGrp="1"/>
          </p:cNvGraphicFramePr>
          <p:nvPr/>
        </p:nvGraphicFramePr>
        <p:xfrm>
          <a:off x="3371702" y="1738408"/>
          <a:ext cx="2389784" cy="1676400"/>
        </p:xfrm>
        <a:graphic>
          <a:graphicData uri="http://schemas.openxmlformats.org/drawingml/2006/table">
            <a:tbl>
              <a:tblPr>
                <a:tableStyleId>{5C22544A-7EE6-4342-B048-85BDC9FD1C3A}</a:tableStyleId>
              </a:tblPr>
              <a:tblGrid>
                <a:gridCol w="2389784">
                  <a:extLst>
                    <a:ext uri="{9D8B030D-6E8A-4147-A177-3AD203B41FA5}">
                      <a16:colId xmlns:a16="http://schemas.microsoft.com/office/drawing/2014/main" val="3791736626"/>
                    </a:ext>
                  </a:extLst>
                </a:gridCol>
              </a:tblGrid>
              <a:tr h="577122">
                <a:tc>
                  <a:txBody>
                    <a:bodyPr/>
                    <a:lstStyle/>
                    <a:p>
                      <a:pPr algn="ctr"/>
                      <a:r>
                        <a:rPr lang="en-US" sz="1600" b="0" dirty="0">
                          <a:solidFill>
                            <a:schemeClr val="bg1"/>
                          </a:solidFill>
                        </a:rPr>
                        <a:t>Estimated Lifetime Payout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58668"/>
                    </a:solidFill>
                  </a:tcPr>
                </a:tc>
                <a:extLst>
                  <a:ext uri="{0D108BD9-81ED-4DB2-BD59-A6C34878D82A}">
                    <a16:rowId xmlns:a16="http://schemas.microsoft.com/office/drawing/2014/main" val="3641669640"/>
                  </a:ext>
                </a:extLst>
              </a:tr>
              <a:tr h="366426">
                <a:tc>
                  <a:txBody>
                    <a:bodyPr/>
                    <a:lstStyle/>
                    <a:p>
                      <a:pPr algn="ctr"/>
                      <a:r>
                        <a:rPr lang="en-US" sz="1600" b="0" dirty="0"/>
                        <a:t>$958,558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4149845"/>
                  </a:ext>
                </a:extLst>
              </a:tr>
              <a:tr h="366426">
                <a:tc>
                  <a:txBody>
                    <a:bodyPr/>
                    <a:lstStyle/>
                    <a:p>
                      <a:pPr algn="ctr"/>
                      <a:r>
                        <a:rPr lang="en-US" sz="1600" b="0" dirty="0"/>
                        <a:t>$1,341,982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42980678"/>
                  </a:ext>
                </a:extLst>
              </a:tr>
              <a:tr h="366426">
                <a:tc>
                  <a:txBody>
                    <a:bodyPr/>
                    <a:lstStyle/>
                    <a:p>
                      <a:pPr algn="ctr"/>
                      <a:r>
                        <a:rPr lang="en-US" sz="1600" b="0" dirty="0"/>
                        <a:t>$1,725,405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3796481"/>
                  </a:ext>
                </a:extLst>
              </a:tr>
            </a:tbl>
          </a:graphicData>
        </a:graphic>
      </p:graphicFrame>
      <p:sp>
        <p:nvSpPr>
          <p:cNvPr id="19" name="Rectangle 18">
            <a:extLst>
              <a:ext uri="{FF2B5EF4-FFF2-40B4-BE49-F238E27FC236}">
                <a16:creationId xmlns:a16="http://schemas.microsoft.com/office/drawing/2014/main" id="{79353824-E0EB-4903-BBE9-89757C5F32A6}"/>
              </a:ext>
            </a:extLst>
          </p:cNvPr>
          <p:cNvSpPr/>
          <p:nvPr/>
        </p:nvSpPr>
        <p:spPr>
          <a:xfrm>
            <a:off x="5757051" y="1738409"/>
            <a:ext cx="2378333" cy="1676400"/>
          </a:xfrm>
          <a:prstGeom prst="rect">
            <a:avLst/>
          </a:prstGeom>
          <a:noFill/>
          <a:ln w="412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25C4CA7-3769-4E2F-8A60-483F14D4A68D}"/>
              </a:ext>
            </a:extLst>
          </p:cNvPr>
          <p:cNvSpPr/>
          <p:nvPr/>
        </p:nvSpPr>
        <p:spPr>
          <a:xfrm>
            <a:off x="589696" y="4513155"/>
            <a:ext cx="5993949"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rPr>
              <a:t>Assumptions: Receiving Social Security benefits from age 67 through age 90 with a 23% lifetime reduction and a 2.4% COLA adjustment.</a:t>
            </a:r>
          </a:p>
        </p:txBody>
      </p:sp>
    </p:spTree>
    <p:extLst>
      <p:ext uri="{BB962C8B-B14F-4D97-AF65-F5344CB8AC3E}">
        <p14:creationId xmlns:p14="http://schemas.microsoft.com/office/powerpoint/2010/main" val="257248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915719-DA41-2648-9769-B460AF1BF4E7}"/>
              </a:ext>
            </a:extLst>
          </p:cNvPr>
          <p:cNvSpPr/>
          <p:nvPr/>
        </p:nvSpPr>
        <p:spPr>
          <a:xfrm>
            <a:off x="0" y="1036586"/>
            <a:ext cx="2913661" cy="2874726"/>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ED597-983F-8D40-BBE8-0D4A69D2A1CE}"/>
              </a:ext>
            </a:extLst>
          </p:cNvPr>
          <p:cNvSpPr>
            <a:spLocks noGrp="1"/>
          </p:cNvSpPr>
          <p:nvPr>
            <p:ph type="title"/>
          </p:nvPr>
        </p:nvSpPr>
        <p:spPr/>
        <p:txBody>
          <a:bodyPr/>
          <a:lstStyle/>
          <a:p>
            <a:r>
              <a:rPr lang="en-US" dirty="0"/>
              <a:t>PlanGap® Benefit </a:t>
            </a:r>
          </a:p>
        </p:txBody>
      </p:sp>
      <p:sp>
        <p:nvSpPr>
          <p:cNvPr id="3" name="Content Placeholder 2">
            <a:extLst>
              <a:ext uri="{FF2B5EF4-FFF2-40B4-BE49-F238E27FC236}">
                <a16:creationId xmlns:a16="http://schemas.microsoft.com/office/drawing/2014/main" id="{9FE17A91-F4B8-874A-97CF-9803DB99D8BA}"/>
              </a:ext>
            </a:extLst>
          </p:cNvPr>
          <p:cNvSpPr>
            <a:spLocks noGrp="1"/>
          </p:cNvSpPr>
          <p:nvPr>
            <p:ph idx="1"/>
          </p:nvPr>
        </p:nvSpPr>
        <p:spPr>
          <a:xfrm>
            <a:off x="3328502" y="1882699"/>
            <a:ext cx="4263062" cy="1926347"/>
          </a:xfrm>
        </p:spPr>
        <p:txBody>
          <a:bodyPr>
            <a:noAutofit/>
          </a:bodyPr>
          <a:lstStyle/>
          <a:p>
            <a:pPr marL="0" indent="0">
              <a:buNone/>
            </a:pPr>
            <a:r>
              <a:rPr lang="en-US" sz="2400" dirty="0"/>
              <a:t>The</a:t>
            </a:r>
            <a:r>
              <a:rPr lang="en-US" sz="2400" b="1" dirty="0"/>
              <a:t> </a:t>
            </a:r>
            <a:r>
              <a:rPr lang="en-US" sz="2400" dirty="0"/>
              <a:t>first FIA with a </a:t>
            </a:r>
            <a:r>
              <a:rPr lang="en-US" sz="2400" b="1" dirty="0">
                <a:solidFill>
                  <a:schemeClr val="accent1">
                    <a:lumMod val="90000"/>
                    <a:lumOff val="10000"/>
                  </a:schemeClr>
                </a:solidFill>
              </a:rPr>
              <a:t>triggered benefit</a:t>
            </a:r>
            <a:r>
              <a:rPr lang="en-US" sz="2400" b="1" dirty="0"/>
              <a:t> </a:t>
            </a:r>
            <a:r>
              <a:rPr lang="en-US" sz="2400" dirty="0"/>
              <a:t>if your Social Security benefits are reduced by more than 3% due to a government mandated change.</a:t>
            </a:r>
            <a:endParaRPr lang="en-US" sz="2000" dirty="0"/>
          </a:p>
        </p:txBody>
      </p:sp>
      <p:grpSp>
        <p:nvGrpSpPr>
          <p:cNvPr id="4" name="Group 3">
            <a:extLst>
              <a:ext uri="{FF2B5EF4-FFF2-40B4-BE49-F238E27FC236}">
                <a16:creationId xmlns:a16="http://schemas.microsoft.com/office/drawing/2014/main" id="{A92D9407-869C-D747-846C-B8EC8E211407}"/>
              </a:ext>
            </a:extLst>
          </p:cNvPr>
          <p:cNvGrpSpPr/>
          <p:nvPr/>
        </p:nvGrpSpPr>
        <p:grpSpPr>
          <a:xfrm>
            <a:off x="738577" y="1376703"/>
            <a:ext cx="1853172" cy="2200398"/>
            <a:chOff x="1143322" y="1861618"/>
            <a:chExt cx="1816814" cy="2445540"/>
          </a:xfrm>
        </p:grpSpPr>
        <p:grpSp>
          <p:nvGrpSpPr>
            <p:cNvPr id="5" name="Group 4">
              <a:extLst>
                <a:ext uri="{FF2B5EF4-FFF2-40B4-BE49-F238E27FC236}">
                  <a16:creationId xmlns:a16="http://schemas.microsoft.com/office/drawing/2014/main" id="{12B454AC-DD98-D24F-B84C-ECE5CC2DAB87}"/>
                </a:ext>
              </a:extLst>
            </p:cNvPr>
            <p:cNvGrpSpPr/>
            <p:nvPr/>
          </p:nvGrpSpPr>
          <p:grpSpPr>
            <a:xfrm>
              <a:off x="1145288" y="1861618"/>
              <a:ext cx="1814848" cy="2445540"/>
              <a:chOff x="1145288" y="1861618"/>
              <a:chExt cx="1814848" cy="2445540"/>
            </a:xfrm>
          </p:grpSpPr>
          <p:pic>
            <p:nvPicPr>
              <p:cNvPr id="7" name="Picture 1">
                <a:extLst>
                  <a:ext uri="{FF2B5EF4-FFF2-40B4-BE49-F238E27FC236}">
                    <a16:creationId xmlns:a16="http://schemas.microsoft.com/office/drawing/2014/main" id="{BAE7C211-4021-5A4D-9433-DF37FAFF41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45288" y="1861618"/>
                <a:ext cx="1814848" cy="2445540"/>
              </a:xfrm>
              <a:prstGeom prst="rect">
                <a:avLst/>
              </a:prstGeom>
            </p:spPr>
          </p:pic>
          <p:pic>
            <p:nvPicPr>
              <p:cNvPr id="8" name="Picture 7">
                <a:extLst>
                  <a:ext uri="{FF2B5EF4-FFF2-40B4-BE49-F238E27FC236}">
                    <a16:creationId xmlns:a16="http://schemas.microsoft.com/office/drawing/2014/main" id="{6824B971-C318-814A-8155-B0A8DAC6F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1990" y="2145437"/>
                <a:ext cx="666096" cy="557098"/>
              </a:xfrm>
              <a:prstGeom prst="rect">
                <a:avLst/>
              </a:prstGeom>
            </p:spPr>
          </p:pic>
        </p:grpSp>
        <p:sp>
          <p:nvSpPr>
            <p:cNvPr id="6" name="Rectangle 5">
              <a:extLst>
                <a:ext uri="{FF2B5EF4-FFF2-40B4-BE49-F238E27FC236}">
                  <a16:creationId xmlns:a16="http://schemas.microsoft.com/office/drawing/2014/main" id="{B367FECD-8ADA-DB49-9F7D-82438775BCA2}"/>
                </a:ext>
              </a:extLst>
            </p:cNvPr>
            <p:cNvSpPr/>
            <p:nvPr/>
          </p:nvSpPr>
          <p:spPr>
            <a:xfrm>
              <a:off x="1143322" y="3823990"/>
              <a:ext cx="1586203" cy="444685"/>
            </a:xfrm>
            <a:prstGeom prst="rect">
              <a:avLst/>
            </a:prstGeom>
          </p:spPr>
          <p:txBody>
            <a:bodyPr wrap="square" anchor="ctr">
              <a:spAutoFit/>
            </a:bodyPr>
            <a:lstStyle/>
            <a:p>
              <a:pPr lvl="0" algn="ctr"/>
              <a:r>
                <a:rPr lang="en-US" sz="1200" b="1" dirty="0">
                  <a:solidFill>
                    <a:schemeClr val="bg1"/>
                  </a:solidFill>
                </a:rPr>
                <a:t>PlanGap</a:t>
              </a:r>
              <a:r>
                <a:rPr lang="en-US" sz="1200" b="1" baseline="30000" dirty="0">
                  <a:solidFill>
                    <a:schemeClr val="bg1"/>
                  </a:solidFill>
                </a:rPr>
                <a:t>® </a:t>
              </a:r>
              <a:r>
                <a:rPr lang="en-US" sz="1200" b="1" dirty="0">
                  <a:solidFill>
                    <a:schemeClr val="bg1"/>
                  </a:solidFill>
                </a:rPr>
                <a:t>Benefit  </a:t>
              </a:r>
            </a:p>
            <a:p>
              <a:pPr algn="ctr"/>
              <a:r>
                <a:rPr lang="en-US" sz="800" dirty="0">
                  <a:solidFill>
                    <a:schemeClr val="bg1"/>
                  </a:solidFill>
                </a:rPr>
                <a:t>  </a:t>
              </a:r>
            </a:p>
          </p:txBody>
        </p:sp>
      </p:grpSp>
      <p:sp>
        <p:nvSpPr>
          <p:cNvPr id="10" name="TextBox 9">
            <a:extLst>
              <a:ext uri="{FF2B5EF4-FFF2-40B4-BE49-F238E27FC236}">
                <a16:creationId xmlns:a16="http://schemas.microsoft.com/office/drawing/2014/main" id="{BBCA0F34-391F-E842-ADAD-38A09378070D}"/>
              </a:ext>
            </a:extLst>
          </p:cNvPr>
          <p:cNvSpPr txBox="1"/>
          <p:nvPr/>
        </p:nvSpPr>
        <p:spPr>
          <a:xfrm>
            <a:off x="342900" y="4251388"/>
            <a:ext cx="8207402" cy="584775"/>
          </a:xfrm>
          <a:prstGeom prst="rect">
            <a:avLst/>
          </a:prstGeom>
          <a:noFill/>
        </p:spPr>
        <p:txBody>
          <a:bodyPr wrap="square">
            <a:spAutoFit/>
          </a:bodyPr>
          <a:lstStyle/>
          <a:p>
            <a:r>
              <a:rPr lang="en-US" sz="800" dirty="0">
                <a:effectLst/>
                <a:latin typeface="Calibri" panose="020F0502020204030204" pitchFamily="34" charset="0"/>
                <a:cs typeface="Calibri" panose="020F0502020204030204" pitchFamily="34" charset="0"/>
              </a:rPr>
              <a:t>The </a:t>
            </a:r>
            <a:r>
              <a:rPr lang="en-US" sz="800" dirty="0" err="1">
                <a:effectLst/>
                <a:latin typeface="Calibri" panose="020F0502020204030204" pitchFamily="34" charset="0"/>
                <a:cs typeface="Calibri" panose="020F0502020204030204" pitchFamily="34" charset="0"/>
              </a:rPr>
              <a:t>PlanGap</a:t>
            </a:r>
            <a:r>
              <a:rPr lang="en-US" sz="800" dirty="0">
                <a:effectLst/>
                <a:latin typeface="Calibri" panose="020F0502020204030204" pitchFamily="34" charset="0"/>
                <a:cs typeface="Calibri" panose="020F0502020204030204" pitchFamily="34" charset="0"/>
              </a:rPr>
              <a:t>® Benefit is known as the Income Gap Benefit in the contract. </a:t>
            </a:r>
            <a:r>
              <a:rPr lang="en-US" sz="800" dirty="0" err="1">
                <a:effectLst/>
                <a:latin typeface="Calibri" panose="020F0502020204030204" pitchFamily="34" charset="0"/>
                <a:cs typeface="Calibri" panose="020F0502020204030204" pitchFamily="34" charset="0"/>
              </a:rPr>
              <a:t>PlanGap</a:t>
            </a:r>
            <a:r>
              <a:rPr lang="en-US" sz="800" dirty="0">
                <a:effectLst/>
                <a:latin typeface="Calibri" panose="020F0502020204030204" pitchFamily="34" charset="0"/>
                <a:cs typeface="Calibri" panose="020F0502020204030204" pitchFamily="34" charset="0"/>
              </a:rPr>
              <a:t>® is a registered trademark of </a:t>
            </a:r>
            <a:r>
              <a:rPr lang="en-US" sz="800" dirty="0" err="1">
                <a:effectLst/>
                <a:latin typeface="Calibri" panose="020F0502020204030204" pitchFamily="34" charset="0"/>
                <a:cs typeface="Calibri" panose="020F0502020204030204" pitchFamily="34" charset="0"/>
              </a:rPr>
              <a:t>PlanGap</a:t>
            </a:r>
            <a:r>
              <a:rPr lang="en-US" sz="800" dirty="0">
                <a:effectLst/>
                <a:latin typeface="Calibri" panose="020F0502020204030204" pitchFamily="34" charset="0"/>
                <a:cs typeface="Calibri" panose="020F0502020204030204" pitchFamily="34" charset="0"/>
              </a:rPr>
              <a:t>, LLC and is used pursuant to a license. The </a:t>
            </a:r>
            <a:r>
              <a:rPr lang="en-US" sz="800" dirty="0" err="1">
                <a:effectLst/>
                <a:latin typeface="Calibri" panose="020F0502020204030204" pitchFamily="34" charset="0"/>
                <a:cs typeface="Calibri" panose="020F0502020204030204" pitchFamily="34" charset="0"/>
              </a:rPr>
              <a:t>PlanGap</a:t>
            </a:r>
            <a:r>
              <a:rPr lang="en-US" sz="800" dirty="0">
                <a:effectLst/>
                <a:latin typeface="Calibri" panose="020F0502020204030204" pitchFamily="34" charset="0"/>
                <a:cs typeface="Calibri" panose="020F0502020204030204" pitchFamily="34" charset="0"/>
              </a:rPr>
              <a:t>® Benefit is one of four benefits available under the Retirement Benefits rider. The Retirement Benefits rider includes an annual rider charge that is deducted from the accumulation value</a:t>
            </a:r>
            <a:r>
              <a:rPr lang="en-US" sz="800" dirty="0">
                <a:latin typeface="Calibri" panose="020F0502020204030204" pitchFamily="34" charset="0"/>
                <a:cs typeface="Calibri" panose="020F0502020204030204" pitchFamily="34" charset="0"/>
              </a:rPr>
              <a:t>. In the event your Social Security benefits are decreased by more than 3%, the PlanGap® Benefit can be elected to help offset the reduction by providing a 12-year payout. </a:t>
            </a:r>
          </a:p>
          <a:p>
            <a:endParaRPr lang="en-US" sz="800" dirty="0">
              <a:effectLst/>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78D2C3E3-CAA2-DA4E-9F31-BF88851723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7465" y="1035592"/>
            <a:ext cx="2198271" cy="682222"/>
          </a:xfrm>
          <a:prstGeom prst="rect">
            <a:avLst/>
          </a:prstGeom>
        </p:spPr>
      </p:pic>
    </p:spTree>
    <p:extLst>
      <p:ext uri="{BB962C8B-B14F-4D97-AF65-F5344CB8AC3E}">
        <p14:creationId xmlns:p14="http://schemas.microsoft.com/office/powerpoint/2010/main" val="322823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09015E-9EBC-8341-92E7-67DBDD90F57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3999" cy="4725808"/>
          </a:xfrm>
          <a:prstGeom prst="rect">
            <a:avLst/>
          </a:prstGeom>
        </p:spPr>
      </p:pic>
      <p:sp>
        <p:nvSpPr>
          <p:cNvPr id="3" name="Content Placeholder 2">
            <a:extLst>
              <a:ext uri="{FF2B5EF4-FFF2-40B4-BE49-F238E27FC236}">
                <a16:creationId xmlns:a16="http://schemas.microsoft.com/office/drawing/2014/main" id="{A5F0C941-2FF0-41C9-A784-D2F4412A2C53}"/>
              </a:ext>
            </a:extLst>
          </p:cNvPr>
          <p:cNvSpPr txBox="1">
            <a:spLocks/>
          </p:cNvSpPr>
          <p:nvPr/>
        </p:nvSpPr>
        <p:spPr>
          <a:xfrm>
            <a:off x="383296" y="1420290"/>
            <a:ext cx="3220060" cy="2302920"/>
          </a:xfrm>
          <a:prstGeom prst="rect">
            <a:avLst/>
          </a:prstGeom>
        </p:spPr>
        <p:txBody>
          <a:bodyPr>
            <a:noAutofit/>
          </a:bodyPr>
          <a:lstStyle>
            <a:lvl1pPr marL="228600" indent="-228600" algn="l" defTabSz="685800" rtl="0" eaLnBrk="1" latinLnBrk="0" hangingPunct="1">
              <a:lnSpc>
                <a:spcPct val="100000"/>
              </a:lnSpc>
              <a:spcBef>
                <a:spcPts val="0"/>
              </a:spcBef>
              <a:spcAft>
                <a:spcPts val="600"/>
              </a:spcAft>
              <a:buClr>
                <a:schemeClr val="accent1"/>
              </a:buClr>
              <a:buFont typeface="Arial"/>
              <a:buChar char="•"/>
              <a:defRPr sz="2100" kern="1200">
                <a:solidFill>
                  <a:schemeClr val="tx1"/>
                </a:solidFill>
                <a:latin typeface="+mn-lt"/>
                <a:ea typeface="+mn-ea"/>
                <a:cs typeface="+mn-cs"/>
              </a:defRPr>
            </a:lvl1pPr>
            <a:lvl2pPr marL="685800" indent="-228600" algn="l" defTabSz="685800" rtl="0" eaLnBrk="1" latinLnBrk="0" hangingPunct="1">
              <a:lnSpc>
                <a:spcPct val="100000"/>
              </a:lnSpc>
              <a:spcBef>
                <a:spcPts val="0"/>
              </a:spcBef>
              <a:spcAft>
                <a:spcPts val="600"/>
              </a:spcAft>
              <a:buClr>
                <a:schemeClr val="accent1"/>
              </a:buClr>
              <a:buFont typeface=".AppleSystemUIFont" charset="0"/>
              <a:buChar char="–"/>
              <a:defRPr sz="1800" kern="1200">
                <a:solidFill>
                  <a:schemeClr val="tx1"/>
                </a:solidFill>
                <a:latin typeface="+mn-lt"/>
                <a:ea typeface="+mn-ea"/>
                <a:cs typeface="+mn-cs"/>
              </a:defRPr>
            </a:lvl2pPr>
            <a:lvl3pPr marL="1051560" indent="-182880" algn="l" defTabSz="685800" rtl="0" eaLnBrk="1" latinLnBrk="0" hangingPunct="1">
              <a:lnSpc>
                <a:spcPct val="100000"/>
              </a:lnSpc>
              <a:spcBef>
                <a:spcPts val="0"/>
              </a:spcBef>
              <a:spcAft>
                <a:spcPts val="600"/>
              </a:spcAft>
              <a:buClr>
                <a:schemeClr val="accent1"/>
              </a:buClr>
              <a:buFont typeface="Arial"/>
              <a:buChar char="•"/>
              <a:defRPr sz="1500" kern="1200">
                <a:solidFill>
                  <a:schemeClr val="tx1"/>
                </a:solidFill>
                <a:latin typeface="+mn-lt"/>
                <a:ea typeface="+mn-ea"/>
                <a:cs typeface="+mn-cs"/>
              </a:defRPr>
            </a:lvl3pPr>
            <a:lvl4pPr marL="1325880" indent="-164592" algn="l" defTabSz="685800" rtl="0" eaLnBrk="1" latinLnBrk="0" hangingPunct="1">
              <a:lnSpc>
                <a:spcPct val="100000"/>
              </a:lnSpc>
              <a:spcBef>
                <a:spcPts val="0"/>
              </a:spcBef>
              <a:spcAft>
                <a:spcPts val="600"/>
              </a:spcAft>
              <a:buClr>
                <a:schemeClr val="accent1"/>
              </a:buClr>
              <a:buFont typeface=".AppleSystemUIFont" charset="0"/>
              <a:buChar char="–"/>
              <a:defRPr sz="1200" kern="1200">
                <a:solidFill>
                  <a:schemeClr val="tx1"/>
                </a:solidFill>
                <a:latin typeface="+mn-lt"/>
                <a:ea typeface="+mn-ea"/>
                <a:cs typeface="+mn-cs"/>
              </a:defRPr>
            </a:lvl4pPr>
            <a:lvl5pPr marL="1554480" indent="-137160" algn="l" defTabSz="685800" rtl="0" eaLnBrk="1" latinLnBrk="0" hangingPunct="1">
              <a:lnSpc>
                <a:spcPct val="100000"/>
              </a:lnSpc>
              <a:spcBef>
                <a:spcPts val="0"/>
              </a:spcBef>
              <a:spcAft>
                <a:spcPts val="600"/>
              </a:spcAft>
              <a:buClr>
                <a:schemeClr val="accent1"/>
              </a:buClr>
              <a:buFont typeface="Arial"/>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700" dirty="0">
                <a:solidFill>
                  <a:schemeClr val="bg1"/>
                </a:solidFill>
              </a:rPr>
              <a:t>Schedule an appointment to: </a:t>
            </a:r>
          </a:p>
          <a:p>
            <a:r>
              <a:rPr lang="en-US" sz="1700" dirty="0">
                <a:solidFill>
                  <a:schemeClr val="bg1"/>
                </a:solidFill>
              </a:rPr>
              <a:t>Calculate your lifetime benefits and potential reduction</a:t>
            </a:r>
          </a:p>
          <a:p>
            <a:r>
              <a:rPr lang="en-US" sz="1700" dirty="0">
                <a:solidFill>
                  <a:schemeClr val="bg1"/>
                </a:solidFill>
              </a:rPr>
              <a:t>Explore solutions to help plan for a potential reduction</a:t>
            </a:r>
          </a:p>
        </p:txBody>
      </p:sp>
      <p:sp>
        <p:nvSpPr>
          <p:cNvPr id="4" name="Content Placeholder 2">
            <a:extLst>
              <a:ext uri="{FF2B5EF4-FFF2-40B4-BE49-F238E27FC236}">
                <a16:creationId xmlns:a16="http://schemas.microsoft.com/office/drawing/2014/main" id="{01ABD3FF-2B3E-4376-8273-EE406E755401}"/>
              </a:ext>
            </a:extLst>
          </p:cNvPr>
          <p:cNvSpPr txBox="1">
            <a:spLocks/>
          </p:cNvSpPr>
          <p:nvPr/>
        </p:nvSpPr>
        <p:spPr>
          <a:xfrm>
            <a:off x="383296" y="853199"/>
            <a:ext cx="2935339" cy="403598"/>
          </a:xfrm>
          <a:prstGeom prst="rect">
            <a:avLst/>
          </a:prstGeom>
        </p:spPr>
        <p:txBody>
          <a:bodyPr>
            <a:noAutofit/>
          </a:bodyPr>
          <a:lstStyle>
            <a:lvl1pPr marL="228600" indent="-228600" algn="l" defTabSz="685800" rtl="0" eaLnBrk="1" latinLnBrk="0" hangingPunct="1">
              <a:lnSpc>
                <a:spcPct val="100000"/>
              </a:lnSpc>
              <a:spcBef>
                <a:spcPts val="0"/>
              </a:spcBef>
              <a:spcAft>
                <a:spcPts val="600"/>
              </a:spcAft>
              <a:buClr>
                <a:schemeClr val="accent1"/>
              </a:buClr>
              <a:buFont typeface="Arial"/>
              <a:buChar char="•"/>
              <a:defRPr sz="2100" kern="1200">
                <a:solidFill>
                  <a:schemeClr val="tx1"/>
                </a:solidFill>
                <a:latin typeface="+mn-lt"/>
                <a:ea typeface="+mn-ea"/>
                <a:cs typeface="+mn-cs"/>
              </a:defRPr>
            </a:lvl1pPr>
            <a:lvl2pPr marL="685800" indent="-228600" algn="l" defTabSz="685800" rtl="0" eaLnBrk="1" latinLnBrk="0" hangingPunct="1">
              <a:lnSpc>
                <a:spcPct val="100000"/>
              </a:lnSpc>
              <a:spcBef>
                <a:spcPts val="0"/>
              </a:spcBef>
              <a:spcAft>
                <a:spcPts val="600"/>
              </a:spcAft>
              <a:buClr>
                <a:schemeClr val="accent1"/>
              </a:buClr>
              <a:buFont typeface=".AppleSystemUIFont" charset="0"/>
              <a:buChar char="–"/>
              <a:defRPr sz="1800" kern="1200">
                <a:solidFill>
                  <a:schemeClr val="tx1"/>
                </a:solidFill>
                <a:latin typeface="+mn-lt"/>
                <a:ea typeface="+mn-ea"/>
                <a:cs typeface="+mn-cs"/>
              </a:defRPr>
            </a:lvl2pPr>
            <a:lvl3pPr marL="1051560" indent="-182880" algn="l" defTabSz="685800" rtl="0" eaLnBrk="1" latinLnBrk="0" hangingPunct="1">
              <a:lnSpc>
                <a:spcPct val="100000"/>
              </a:lnSpc>
              <a:spcBef>
                <a:spcPts val="0"/>
              </a:spcBef>
              <a:spcAft>
                <a:spcPts val="600"/>
              </a:spcAft>
              <a:buClr>
                <a:schemeClr val="accent1"/>
              </a:buClr>
              <a:buFont typeface="Arial"/>
              <a:buChar char="•"/>
              <a:defRPr sz="1500" kern="1200">
                <a:solidFill>
                  <a:schemeClr val="tx1"/>
                </a:solidFill>
                <a:latin typeface="+mn-lt"/>
                <a:ea typeface="+mn-ea"/>
                <a:cs typeface="+mn-cs"/>
              </a:defRPr>
            </a:lvl3pPr>
            <a:lvl4pPr marL="1325880" indent="-164592" algn="l" defTabSz="685800" rtl="0" eaLnBrk="1" latinLnBrk="0" hangingPunct="1">
              <a:lnSpc>
                <a:spcPct val="100000"/>
              </a:lnSpc>
              <a:spcBef>
                <a:spcPts val="0"/>
              </a:spcBef>
              <a:spcAft>
                <a:spcPts val="600"/>
              </a:spcAft>
              <a:buClr>
                <a:schemeClr val="accent1"/>
              </a:buClr>
              <a:buFont typeface=".AppleSystemUIFont" charset="0"/>
              <a:buChar char="–"/>
              <a:defRPr sz="1200" kern="1200">
                <a:solidFill>
                  <a:schemeClr val="tx1"/>
                </a:solidFill>
                <a:latin typeface="+mn-lt"/>
                <a:ea typeface="+mn-ea"/>
                <a:cs typeface="+mn-cs"/>
              </a:defRPr>
            </a:lvl4pPr>
            <a:lvl5pPr marL="1554480" indent="-137160" algn="l" defTabSz="685800" rtl="0" eaLnBrk="1" latinLnBrk="0" hangingPunct="1">
              <a:lnSpc>
                <a:spcPct val="100000"/>
              </a:lnSpc>
              <a:spcBef>
                <a:spcPts val="0"/>
              </a:spcBef>
              <a:spcAft>
                <a:spcPts val="600"/>
              </a:spcAft>
              <a:buClr>
                <a:schemeClr val="accent1"/>
              </a:buClr>
              <a:buFont typeface="Arial"/>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sz="2800" b="1" dirty="0">
                <a:solidFill>
                  <a:schemeClr val="bg1"/>
                </a:solidFill>
              </a:rPr>
              <a:t>Next Steps?</a:t>
            </a:r>
          </a:p>
        </p:txBody>
      </p:sp>
    </p:spTree>
    <p:extLst>
      <p:ext uri="{BB962C8B-B14F-4D97-AF65-F5344CB8AC3E}">
        <p14:creationId xmlns:p14="http://schemas.microsoft.com/office/powerpoint/2010/main" val="28044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55E7-600E-7345-8AED-BA31BD080213}"/>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CC1A131-D4B7-1C4D-AFB6-83C6632D4A68}"/>
              </a:ext>
            </a:extLst>
          </p:cNvPr>
          <p:cNvSpPr>
            <a:spLocks noGrp="1"/>
          </p:cNvSpPr>
          <p:nvPr>
            <p:ph idx="1"/>
          </p:nvPr>
        </p:nvSpPr>
        <p:spPr/>
        <p:txBody>
          <a:bodyPr>
            <a:normAutofit/>
          </a:bodyPr>
          <a:lstStyle/>
          <a:p>
            <a:pPr marL="0" indent="0">
              <a:buNone/>
            </a:pPr>
            <a:r>
              <a:rPr lang="en-US" sz="800" dirty="0"/>
              <a:t>Sammons Financial® is the marketing name for Sammons® Financial Group, Inc.’s member companies, including North American Company for Life and Health Insurance®. Annuities and life insurance are issued by, and product guarantees are solely the responsibility of, North American Company for Life and Health Insurance.</a:t>
            </a:r>
          </a:p>
          <a:p>
            <a:pPr marL="0" indent="0">
              <a:buNone/>
            </a:pPr>
            <a:r>
              <a:rPr lang="en-US" sz="800" dirty="0"/>
              <a:t>Insurance products issued by North American Company for Life and Health Insurance®, West Des Moines, Iowa. Product and features/options may not be available in all states or appropriate for all clients. See product materials and state availability chart for further details, specific features/options, and limitations by product and state. </a:t>
            </a:r>
          </a:p>
          <a:p>
            <a:pPr marL="0" indent="0">
              <a:buNone/>
            </a:pPr>
            <a:r>
              <a:rPr lang="en-US" sz="800" dirty="0"/>
              <a:t>North American Company for  Life and Health Insurance is not affiliated with the Social Security Administration (SSA).  North American's product(s) are not sponsored, endorsed, sold or promoted by the Social Security Administration, and they make no representation regarding the advisability of purchasing of the product(s)</a:t>
            </a:r>
          </a:p>
          <a:p>
            <a:pPr marL="0" indent="0">
              <a:buNone/>
            </a:pPr>
            <a:r>
              <a:rPr lang="en-US" sz="800" b="1" dirty="0"/>
              <a:t>North American Secure Horizon</a:t>
            </a:r>
            <a:r>
              <a:rPr lang="en-US" sz="800" b="1" baseline="30000" dirty="0"/>
              <a:t>SM</a:t>
            </a:r>
            <a:r>
              <a:rPr lang="en-US" sz="800" b="1" dirty="0"/>
              <a:t> Plus </a:t>
            </a:r>
            <a:r>
              <a:rPr lang="en-US" sz="800" dirty="0"/>
              <a:t>is issued on base contract form NA1015A/ICC21-NA1015A or appropriate state variation including all applicable endorsements and riders by North American Company for Life and Health Insurance, West Des Moines, IA. This product, its features and riders may not be available in all states</a:t>
            </a:r>
          </a:p>
          <a:p>
            <a:pPr marL="0" indent="0">
              <a:buNone/>
            </a:pPr>
            <a:r>
              <a:rPr lang="en-US" sz="800" dirty="0"/>
              <a:t>Fixed index annuities are not a direct investment in the stock market. They are long term insurance products with guarantees backed by the issuing company. They provide the potential for interest to be credited based in part on the performance of specific indices, without the risk of loss of premium due to market downturns or fluctuation. Although fixed index annuities guarantee no loss of premium due to market downturns, deductions from the accumulation value for additional optional benefit riders or strategy fees associated with allocations to enhanced crediting methods  could exceed interest credited to the accumulation value, which would result in loss of premium. They may not be appropriate for all clients. Interest credits to a fixed index annuity will not mirror the actual performance of the relevant index.</a:t>
            </a:r>
          </a:p>
          <a:p>
            <a:pPr marL="0" indent="0">
              <a:buNone/>
            </a:pPr>
            <a:r>
              <a:rPr lang="en-US" sz="800" dirty="0"/>
              <a:t>The term financial professional is not intended to imply engagement in an advisory business in which compensation is not related to sales. Financial professionals that are insurance licensed will be paid a commission on the sale of an insurance product. </a:t>
            </a:r>
          </a:p>
          <a:p>
            <a:pPr marL="0" indent="0">
              <a:buNone/>
            </a:pPr>
            <a:endParaRPr lang="en-US" sz="800" dirty="0"/>
          </a:p>
          <a:p>
            <a:pPr marL="0" indent="0">
              <a:buNone/>
            </a:pPr>
            <a:endParaRPr lang="en-US" dirty="0"/>
          </a:p>
        </p:txBody>
      </p:sp>
    </p:spTree>
    <p:extLst>
      <p:ext uri="{BB962C8B-B14F-4D97-AF65-F5344CB8AC3E}">
        <p14:creationId xmlns:p14="http://schemas.microsoft.com/office/powerpoint/2010/main" val="20025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in_Annexus_Theme">
  <a:themeElements>
    <a:clrScheme name="North American">
      <a:dk1>
        <a:srgbClr val="333333"/>
      </a:dk1>
      <a:lt1>
        <a:srgbClr val="FFFFFF"/>
      </a:lt1>
      <a:dk2>
        <a:srgbClr val="003C30"/>
      </a:dk2>
      <a:lt2>
        <a:srgbClr val="E7E6E6"/>
      </a:lt2>
      <a:accent1>
        <a:srgbClr val="00604B"/>
      </a:accent1>
      <a:accent2>
        <a:srgbClr val="00808A"/>
      </a:accent2>
      <a:accent3>
        <a:srgbClr val="19A683"/>
      </a:accent3>
      <a:accent4>
        <a:srgbClr val="71C3AA"/>
      </a:accent4>
      <a:accent5>
        <a:srgbClr val="7F7F83"/>
      </a:accent5>
      <a:accent6>
        <a:srgbClr val="2FCCD6"/>
      </a:accent6>
      <a:hlink>
        <a:srgbClr val="0432FF"/>
      </a:hlink>
      <a:folHlink>
        <a:srgbClr val="5D7F6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in_Annexus_Theme" id="{AD1ED30F-385B-6D45-B7B0-F4FD6374F5DD}" vid="{3B5EF3E0-F682-0740-9897-9E9E8BD4A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BE89FB0F8A444B39D45EEE3B2666E" ma:contentTypeVersion="15" ma:contentTypeDescription="Create a new document." ma:contentTypeScope="" ma:versionID="89d198aed430ea9de219d5b52a45416f">
  <xsd:schema xmlns:xsd="http://www.w3.org/2001/XMLSchema" xmlns:xs="http://www.w3.org/2001/XMLSchema" xmlns:p="http://schemas.microsoft.com/office/2006/metadata/properties" xmlns:ns2="18743a5d-72c5-473a-b375-f536779c1436" xmlns:ns3="83902ca1-ca24-4929-acf8-12b9d7d4f013" targetNamespace="http://schemas.microsoft.com/office/2006/metadata/properties" ma:root="true" ma:fieldsID="11103b36dd894835ce618915d4398a13" ns2:_="" ns3:_="">
    <xsd:import namespace="18743a5d-72c5-473a-b375-f536779c1436"/>
    <xsd:import namespace="83902ca1-ca24-4929-acf8-12b9d7d4f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43a5d-72c5-473a-b375-f536779c1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10d340-05c3-435c-a1d0-250d5b7ccd8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02ca1-ca24-4929-acf8-12b9d7d4f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2e7e88-d922-4745-afc8-b314db178a14}" ma:internalName="TaxCatchAll" ma:showField="CatchAllData" ma:web="83902ca1-ca24-4929-acf8-12b9d7d4f0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743a5d-72c5-473a-b375-f536779c1436">
      <Terms xmlns="http://schemas.microsoft.com/office/infopath/2007/PartnerControls"/>
    </lcf76f155ced4ddcb4097134ff3c332f>
    <TaxCatchAll xmlns="83902ca1-ca24-4929-acf8-12b9d7d4f013" xsi:nil="true"/>
  </documentManagement>
</p:properties>
</file>

<file path=customXml/itemProps1.xml><?xml version="1.0" encoding="utf-8"?>
<ds:datastoreItem xmlns:ds="http://schemas.openxmlformats.org/officeDocument/2006/customXml" ds:itemID="{FD81C18C-CFEE-4BEB-AC3E-B0C07D1D5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743a5d-72c5-473a-b375-f536779c1436"/>
    <ds:schemaRef ds:uri="83902ca1-ca24-4929-acf8-12b9d7d4f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98472D-2A2C-4A64-93EE-F89D9FFC6517}">
  <ds:schemaRefs>
    <ds:schemaRef ds:uri="http://schemas.microsoft.com/sharepoint/v3/contenttype/forms"/>
  </ds:schemaRefs>
</ds:datastoreItem>
</file>

<file path=customXml/itemProps3.xml><?xml version="1.0" encoding="utf-8"?>
<ds:datastoreItem xmlns:ds="http://schemas.openxmlformats.org/officeDocument/2006/customXml" ds:itemID="{8AD81BCD-0398-4257-83BA-B23F2853B800}">
  <ds:schemaRefs>
    <ds:schemaRef ds:uri="http://schemas.microsoft.com/office/2006/metadata/properties"/>
    <ds:schemaRef ds:uri="http://schemas.microsoft.com/office/infopath/2007/PartnerControls"/>
    <ds:schemaRef ds:uri="18743a5d-72c5-473a-b375-f536779c1436"/>
    <ds:schemaRef ds:uri="83902ca1-ca24-4929-acf8-12b9d7d4f013"/>
  </ds:schemaRefs>
</ds:datastoreItem>
</file>

<file path=docProps/app.xml><?xml version="1.0" encoding="utf-8"?>
<Properties xmlns="http://schemas.openxmlformats.org/officeDocument/2006/extended-properties" xmlns:vt="http://schemas.openxmlformats.org/officeDocument/2006/docPropsVTypes">
  <Template>Minnesota_Life_Theme</Template>
  <TotalTime>26765</TotalTime>
  <Words>1410</Words>
  <Application>Microsoft Office PowerPoint</Application>
  <PresentationFormat>On-screen Show (16:9)</PresentationFormat>
  <Paragraphs>67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Main_Annexus_Theme</vt:lpstr>
      <vt:lpstr>The PlanGap® Benefit</vt:lpstr>
      <vt:lpstr>PowerPoint Presentation</vt:lpstr>
      <vt:lpstr>Retirement Trust Fund </vt:lpstr>
      <vt:lpstr>Social Security Confidence Survey</vt:lpstr>
      <vt:lpstr>Reduction in Lifetime Social Security Benefits</vt:lpstr>
      <vt:lpstr>PlanGap® Benefit </vt:lpstr>
      <vt:lpstr>PowerPoint Presentation</vt:lpstr>
      <vt:lpstr>Disclosures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Amanda Rochon</dc:creator>
  <cp:keywords/>
  <dc:description/>
  <cp:lastModifiedBy>Tatum Winter</cp:lastModifiedBy>
  <cp:revision>1796</cp:revision>
  <cp:lastPrinted>2020-02-12T23:02:39Z</cp:lastPrinted>
  <dcterms:created xsi:type="dcterms:W3CDTF">2016-01-08T19:40:19Z</dcterms:created>
  <dcterms:modified xsi:type="dcterms:W3CDTF">2023-05-04T19:03:15Z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0x01010075D9914605F70646AB61AA9C1124405A</vt:lpwstr>
  </property>
</Properties>
</file>